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7" r:id="rId4"/>
    <p:sldId id="279" r:id="rId5"/>
    <p:sldId id="260" r:id="rId6"/>
    <p:sldId id="261" r:id="rId7"/>
    <p:sldId id="262" r:id="rId8"/>
    <p:sldId id="263" r:id="rId9"/>
    <p:sldId id="259" r:id="rId10"/>
    <p:sldId id="264" r:id="rId11"/>
    <p:sldId id="267" r:id="rId12"/>
    <p:sldId id="266" r:id="rId13"/>
    <p:sldId id="265" r:id="rId14"/>
    <p:sldId id="268" r:id="rId15"/>
    <p:sldId id="269" r:id="rId16"/>
    <p:sldId id="270" r:id="rId17"/>
    <p:sldId id="272" r:id="rId18"/>
    <p:sldId id="273" r:id="rId19"/>
    <p:sldId id="258" r:id="rId20"/>
    <p:sldId id="280" r:id="rId21"/>
    <p:sldId id="275" r:id="rId22"/>
    <p:sldId id="276"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99FF"/>
    <a:srgbClr val="99FF99"/>
    <a:srgbClr val="DF2D29"/>
    <a:srgbClr val="C8221E"/>
    <a:srgbClr val="A50021"/>
    <a:srgbClr val="398087"/>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5" autoAdjust="0"/>
  </p:normalViewPr>
  <p:slideViewPr>
    <p:cSldViewPr snapToGrid="0">
      <p:cViewPr varScale="1">
        <p:scale>
          <a:sx n="44" d="100"/>
          <a:sy n="44" d="100"/>
        </p:scale>
        <p:origin x="54" y="13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12/16/2016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12/16/2016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12/16/2016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12/16/2016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12/16/2016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12/16/2016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file:///C:\Users\Dell\Desktop\TRINITY\modulo%20iscrizione%20minori%20new.docx" TargetMode="External"/><Relationship Id="rId2" Type="http://schemas.openxmlformats.org/officeDocument/2006/relationships/hyperlink" Target="05%20-%20modulo%20adesione.docx"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file:///F:\modulo%20iscrizione%20Trinity%20adulti.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7000">
              <a:schemeClr val="accent6">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olo 4"/>
          <p:cNvSpPr>
            <a:spLocks noGrp="1"/>
          </p:cNvSpPr>
          <p:nvPr>
            <p:ph type="ctrTitle"/>
          </p:nvPr>
        </p:nvSpPr>
        <p:spPr>
          <a:xfrm>
            <a:off x="1436914" y="1433291"/>
            <a:ext cx="9448800" cy="1825096"/>
          </a:xfrm>
        </p:spPr>
        <p:txBody>
          <a:bodyPr/>
          <a:lstStyle/>
          <a:p>
            <a:r>
              <a:rPr lang="it-IT" b="1" i="1" dirty="0" smtClean="0"/>
              <a:t>CONOSCERE LA CERTIFICAZIONE TRINITY</a:t>
            </a:r>
            <a:endParaRPr lang="it-IT" b="1" i="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5774" y="3467944"/>
            <a:ext cx="4215305" cy="3220493"/>
          </a:xfrm>
          <a:prstGeom prst="rect">
            <a:avLst/>
          </a:prstGeom>
        </p:spPr>
      </p:pic>
    </p:spTree>
    <p:extLst>
      <p:ext uri="{BB962C8B-B14F-4D97-AF65-F5344CB8AC3E}">
        <p14:creationId xmlns:p14="http://schemas.microsoft.com/office/powerpoint/2010/main" val="39259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39542" y="1296490"/>
            <a:ext cx="6052457" cy="2339340"/>
          </a:xfrm>
        </p:spPr>
        <p:txBody>
          <a:bodyPr/>
          <a:lstStyle/>
          <a:p>
            <a:pPr marL="0" indent="0">
              <a:buNone/>
            </a:pPr>
            <a:endParaRPr lang="it-IT" dirty="0"/>
          </a:p>
          <a:p>
            <a:endParaRPr lang="it-IT" dirty="0"/>
          </a:p>
        </p:txBody>
      </p:sp>
      <p:sp>
        <p:nvSpPr>
          <p:cNvPr id="2" name="Rettangolo 1"/>
          <p:cNvSpPr/>
          <p:nvPr/>
        </p:nvSpPr>
        <p:spPr>
          <a:xfrm>
            <a:off x="261258" y="-293914"/>
            <a:ext cx="6564085" cy="7325082"/>
          </a:xfrm>
          <a:prstGeom prst="rect">
            <a:avLst/>
          </a:prstGeom>
        </p:spPr>
        <p:txBody>
          <a:bodyPr wrap="square">
            <a:spAutoFit/>
          </a:bodyPr>
          <a:lstStyle/>
          <a:p>
            <a:endParaRPr lang="it-IT" sz="3200" dirty="0">
              <a:latin typeface="Arial Black" panose="020B0A04020102020204" pitchFamily="34" charset="0"/>
            </a:endParaRPr>
          </a:p>
          <a:p>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Gli esami valutano l'uso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integrato di </a:t>
            </a:r>
            <a:r>
              <a:rPr lang="it-IT" b="1" i="1" dirty="0" err="1">
                <a:solidFill>
                  <a:srgbClr val="FFFF00"/>
                </a:solidFill>
                <a:latin typeface="Verdana" panose="020B0604030504040204" pitchFamily="34" charset="0"/>
                <a:ea typeface="Verdana" panose="020B0604030504040204" pitchFamily="34" charset="0"/>
                <a:cs typeface="Verdana" panose="020B0604030504040204" pitchFamily="34" charset="0"/>
              </a:rPr>
              <a:t>reading</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b="1" i="1" dirty="0" err="1">
                <a:solidFill>
                  <a:srgbClr val="FFFF00"/>
                </a:solidFill>
                <a:latin typeface="Verdana" panose="020B0604030504040204" pitchFamily="34" charset="0"/>
                <a:ea typeface="Verdana" panose="020B0604030504040204" pitchFamily="34" charset="0"/>
                <a:cs typeface="Verdana" panose="020B0604030504040204" pitchFamily="34" charset="0"/>
              </a:rPr>
              <a:t>writing</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b="1" i="1" dirty="0" err="1">
                <a:solidFill>
                  <a:srgbClr val="FFFF00"/>
                </a:solidFill>
                <a:latin typeface="Verdana" panose="020B0604030504040204" pitchFamily="34" charset="0"/>
                <a:ea typeface="Verdana" panose="020B0604030504040204" pitchFamily="34" charset="0"/>
                <a:cs typeface="Verdana" panose="020B0604030504040204" pitchFamily="34" charset="0"/>
              </a:rPr>
              <a:t>speaking</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 e </a:t>
            </a:r>
            <a:r>
              <a:rPr lang="it-IT" b="1" i="1" dirty="0" err="1">
                <a:solidFill>
                  <a:srgbClr val="FFFF00"/>
                </a:solidFill>
                <a:latin typeface="Verdana" panose="020B0604030504040204" pitchFamily="34" charset="0"/>
                <a:ea typeface="Verdana" panose="020B0604030504040204" pitchFamily="34" charset="0"/>
                <a:cs typeface="Verdana" panose="020B0604030504040204" pitchFamily="34" charset="0"/>
              </a:rPr>
              <a:t>listening</a:t>
            </a:r>
            <a:endPar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0"/>
            <a:r>
              <a:rPr lang="it-IT" i="1" dirty="0">
                <a:latin typeface="Verdana" panose="020B0604030504040204" pitchFamily="34" charset="0"/>
                <a:ea typeface="Verdana" panose="020B0604030504040204" pitchFamily="34" charset="0"/>
                <a:cs typeface="Verdana" panose="020B0604030504040204" pitchFamily="34" charset="0"/>
              </a:rPr>
              <a:t>Certificazione riconosciuta da università, aziende ed istituzioni governative in Italia e nel mondo</a:t>
            </a:r>
          </a:p>
          <a:p>
            <a:pPr lvl="0"/>
            <a:r>
              <a:rPr lang="it-IT" i="1" dirty="0">
                <a:latin typeface="Verdana" panose="020B0604030504040204" pitchFamily="34" charset="0"/>
                <a:ea typeface="Verdana" panose="020B0604030504040204" pitchFamily="34" charset="0"/>
                <a:cs typeface="Verdana" panose="020B0604030504040204" pitchFamily="34" charset="0"/>
              </a:rPr>
              <a:t>Possibilità di sostenere i moduli </a:t>
            </a:r>
            <a:r>
              <a:rPr lang="it-IT" i="1" dirty="0" err="1">
                <a:latin typeface="Verdana" panose="020B0604030504040204" pitchFamily="34" charset="0"/>
                <a:ea typeface="Verdana" panose="020B0604030504040204" pitchFamily="34" charset="0"/>
                <a:cs typeface="Verdana" panose="020B0604030504040204" pitchFamily="34" charset="0"/>
              </a:rPr>
              <a:t>Speaking</a:t>
            </a:r>
            <a:r>
              <a:rPr lang="it-IT" i="1" dirty="0">
                <a:latin typeface="Verdana" panose="020B0604030504040204" pitchFamily="34" charset="0"/>
                <a:ea typeface="Verdana" panose="020B0604030504040204" pitchFamily="34" charset="0"/>
                <a:cs typeface="Verdana" panose="020B0604030504040204" pitchFamily="34" charset="0"/>
              </a:rPr>
              <a:t> &amp; </a:t>
            </a:r>
            <a:r>
              <a:rPr lang="it-IT" i="1" dirty="0" err="1">
                <a:latin typeface="Verdana" panose="020B0604030504040204" pitchFamily="34" charset="0"/>
                <a:ea typeface="Verdana" panose="020B0604030504040204" pitchFamily="34" charset="0"/>
                <a:cs typeface="Verdana" panose="020B0604030504040204" pitchFamily="34" charset="0"/>
              </a:rPr>
              <a:t>Listening</a:t>
            </a:r>
            <a:r>
              <a:rPr lang="it-IT" i="1" dirty="0">
                <a:latin typeface="Verdana" panose="020B0604030504040204" pitchFamily="34" charset="0"/>
                <a:ea typeface="Verdana" panose="020B0604030504040204" pitchFamily="34" charset="0"/>
                <a:cs typeface="Verdana" panose="020B0604030504040204" pitchFamily="34" charset="0"/>
              </a:rPr>
              <a:t> e Reading &amp; </a:t>
            </a:r>
            <a:r>
              <a:rPr lang="it-IT" i="1" dirty="0" err="1">
                <a:latin typeface="Verdana" panose="020B0604030504040204" pitchFamily="34" charset="0"/>
                <a:ea typeface="Verdana" panose="020B0604030504040204" pitchFamily="34" charset="0"/>
                <a:cs typeface="Verdana" panose="020B0604030504040204" pitchFamily="34" charset="0"/>
              </a:rPr>
              <a:t>Writing</a:t>
            </a:r>
            <a:r>
              <a:rPr lang="it-IT" i="1" dirty="0">
                <a:latin typeface="Verdana" panose="020B0604030504040204" pitchFamily="34" charset="0"/>
                <a:ea typeface="Verdana" panose="020B0604030504040204" pitchFamily="34" charset="0"/>
                <a:cs typeface="Verdana" panose="020B0604030504040204" pitchFamily="34" charset="0"/>
              </a:rPr>
              <a:t> anche in momenti separati</a:t>
            </a:r>
          </a:p>
          <a:p>
            <a:pPr lvl="0"/>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Risultati distinti per ciascuna abilità</a:t>
            </a:r>
          </a:p>
          <a:p>
            <a:pPr lvl="0"/>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Cinque livelli graduati </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da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A2 a C2 </a:t>
            </a:r>
            <a:r>
              <a:rPr lang="it-IT" i="1" dirty="0">
                <a:latin typeface="Verdana" panose="020B0604030504040204" pitchFamily="34" charset="0"/>
                <a:ea typeface="Verdana" panose="020B0604030504040204" pitchFamily="34" charset="0"/>
                <a:cs typeface="Verdana" panose="020B0604030504040204" pitchFamily="34" charset="0"/>
              </a:rPr>
              <a:t>del Quadro Comune di Riferimento </a:t>
            </a:r>
            <a:r>
              <a:rPr lang="it-IT" i="1" dirty="0" smtClean="0">
                <a:latin typeface="Verdana" panose="020B0604030504040204" pitchFamily="34" charset="0"/>
                <a:ea typeface="Verdana" panose="020B0604030504040204" pitchFamily="34" charset="0"/>
                <a:cs typeface="Verdana" panose="020B0604030504040204" pitchFamily="34" charset="0"/>
              </a:rPr>
              <a:t>Europeo</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a:latin typeface="Verdana" panose="020B0604030504040204" pitchFamily="34" charset="0"/>
                <a:ea typeface="Verdana" panose="020B0604030504040204" pitchFamily="34" charset="0"/>
                <a:cs typeface="Verdana" panose="020B0604030504040204" pitchFamily="34" charset="0"/>
              </a:rPr>
              <a:t>Sviluppo di competenze trasversali essenziali nel XXI </a:t>
            </a:r>
            <a:r>
              <a:rPr lang="it-IT" i="1" dirty="0" smtClean="0">
                <a:latin typeface="Verdana" panose="020B0604030504040204" pitchFamily="34" charset="0"/>
                <a:ea typeface="Verdana" panose="020B0604030504040204" pitchFamily="34" charset="0"/>
                <a:cs typeface="Verdana" panose="020B0604030504040204" pitchFamily="34" charset="0"/>
              </a:rPr>
              <a:t>secolo</a:t>
            </a:r>
          </a:p>
          <a:p>
            <a:pPr lvl="0"/>
            <a:endParaRPr lang="it-IT" i="1" dirty="0">
              <a:latin typeface="Arial" panose="020B0604020202020204" pitchFamily="34" charset="0"/>
              <a:cs typeface="Arial" panose="020B0604020202020204" pitchFamily="34" charset="0"/>
            </a:endParaRPr>
          </a:p>
          <a:p>
            <a:r>
              <a:rPr lang="it-IT" sz="2400" i="1" dirty="0">
                <a:solidFill>
                  <a:srgbClr val="99FF99"/>
                </a:solidFill>
                <a:latin typeface="Arial Black" panose="020B0A04020102020204" pitchFamily="34" charset="0"/>
              </a:rPr>
              <a:t>Un esame per il XXI </a:t>
            </a:r>
            <a:r>
              <a:rPr lang="it-IT" sz="2400" i="1" dirty="0" smtClean="0">
                <a:solidFill>
                  <a:srgbClr val="99FF99"/>
                </a:solidFill>
                <a:latin typeface="Arial Black" panose="020B0A04020102020204" pitchFamily="34" charset="0"/>
              </a:rPr>
              <a:t>secolo</a:t>
            </a:r>
            <a:endParaRPr lang="it-IT" sz="2000" i="1" dirty="0">
              <a:solidFill>
                <a:srgbClr val="99FF99"/>
              </a:solidFill>
              <a:latin typeface="Arial Black" panose="020B0A04020102020204" pitchFamily="34" charset="0"/>
            </a:endParaRPr>
          </a:p>
          <a:p>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I task dell’esame ISE riflettono le attività comunicative tipiche della vita reale nella società di oggi</a:t>
            </a:r>
            <a:r>
              <a:rPr lang="it-IT" i="1" dirty="0">
                <a:latin typeface="Verdana" panose="020B0604030504040204" pitchFamily="34" charset="0"/>
                <a:ea typeface="Verdana" panose="020B0604030504040204" pitchFamily="34" charset="0"/>
                <a:cs typeface="Verdana" panose="020B0604030504040204" pitchFamily="34" charset="0"/>
              </a:rPr>
              <a:t>: scrivere in risposta a una domanda o saper sintetizzare idee tratte da fonti differenti per rielaborarle in un testo di propria produzione ed interagire in modo efficace.</a:t>
            </a:r>
          </a:p>
          <a:p>
            <a:r>
              <a:rPr lang="it-IT" i="1" dirty="0">
                <a:latin typeface="Verdana" panose="020B0604030504040204" pitchFamily="34" charset="0"/>
                <a:ea typeface="Verdana" panose="020B0604030504040204" pitchFamily="34" charset="0"/>
                <a:cs typeface="Verdana" panose="020B0604030504040204" pitchFamily="34" charset="0"/>
              </a:rPr>
              <a:t>L’esame si rivolge a tutte le persone in cerca di certificazioni flessibili che le aiutino a sviluppare competenze fondamentali nella società </a:t>
            </a:r>
            <a:r>
              <a:rPr lang="it-IT" i="1" dirty="0" smtClean="0">
                <a:latin typeface="Verdana" panose="020B0604030504040204" pitchFamily="34" charset="0"/>
                <a:ea typeface="Verdana" panose="020B0604030504040204" pitchFamily="34" charset="0"/>
                <a:cs typeface="Verdana" panose="020B0604030504040204" pitchFamily="34" charset="0"/>
              </a:rPr>
              <a:t>attuale per l’università e il mondo </a:t>
            </a:r>
            <a:r>
              <a:rPr lang="it-IT" i="1" dirty="0">
                <a:latin typeface="Verdana" panose="020B0604030504040204" pitchFamily="34" charset="0"/>
                <a:ea typeface="Verdana" panose="020B0604030504040204" pitchFamily="34" charset="0"/>
                <a:cs typeface="Verdana" panose="020B0604030504040204" pitchFamily="34" charset="0"/>
              </a:rPr>
              <a:t>del lavoro.</a:t>
            </a:r>
          </a:p>
          <a:p>
            <a:pPr lvl="0"/>
            <a:endParaRPr lang="it-IT" i="1"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6508">
            <a:off x="7268923" y="3122259"/>
            <a:ext cx="4325226" cy="2880652"/>
          </a:xfrm>
          <a:prstGeom prst="rect">
            <a:avLst/>
          </a:prstGeom>
          <a:effectLst>
            <a:softEdge rad="12700"/>
          </a:effectLst>
        </p:spPr>
      </p:pic>
      <p:sp>
        <p:nvSpPr>
          <p:cNvPr id="5" name="Rettangolo 4"/>
          <p:cNvSpPr/>
          <p:nvPr/>
        </p:nvSpPr>
        <p:spPr>
          <a:xfrm>
            <a:off x="7400417" y="1302169"/>
            <a:ext cx="5590039" cy="1200329"/>
          </a:xfrm>
          <a:prstGeom prst="rect">
            <a:avLst/>
          </a:prstGeom>
        </p:spPr>
        <p:txBody>
          <a:bodyPr wrap="square">
            <a:spAutoFit/>
          </a:bodyPr>
          <a:lstStyle/>
          <a:p>
            <a:r>
              <a:rPr lang="it-IT" sz="2400" dirty="0">
                <a:solidFill>
                  <a:srgbClr val="FF99FF"/>
                </a:solidFill>
                <a:latin typeface="Arial Black" panose="020B0A04020102020204" pitchFamily="34" charset="0"/>
              </a:rPr>
              <a:t>INTEGRATED SKILLS IN </a:t>
            </a:r>
            <a:r>
              <a:rPr lang="it-IT" sz="2400" dirty="0" smtClean="0">
                <a:solidFill>
                  <a:srgbClr val="FF99FF"/>
                </a:solidFill>
                <a:latin typeface="Arial Black" panose="020B0A04020102020204" pitchFamily="34" charset="0"/>
              </a:rPr>
              <a:t>ENGLISH </a:t>
            </a:r>
          </a:p>
          <a:p>
            <a:r>
              <a:rPr lang="it-IT" sz="2400" dirty="0" smtClean="0">
                <a:solidFill>
                  <a:srgbClr val="99FF99"/>
                </a:solidFill>
                <a:latin typeface="Arial Black" panose="020B0A04020102020204" pitchFamily="34" charset="0"/>
              </a:rPr>
              <a:t>ISE</a:t>
            </a:r>
            <a:r>
              <a:rPr lang="it-IT" sz="2400" dirty="0" smtClean="0">
                <a:solidFill>
                  <a:srgbClr val="FF99FF"/>
                </a:solidFill>
                <a:latin typeface="Arial Black" panose="020B0A04020102020204" pitchFamily="34" charset="0"/>
              </a:rPr>
              <a:t> </a:t>
            </a:r>
            <a:endParaRPr lang="it-IT" sz="2400" dirty="0">
              <a:solidFill>
                <a:srgbClr val="FF99FF"/>
              </a:solidFill>
              <a:latin typeface="Arial Black" panose="020B0A04020102020204" pitchFamily="34" charset="0"/>
            </a:endParaRPr>
          </a:p>
        </p:txBody>
      </p:sp>
    </p:spTree>
    <p:extLst>
      <p:ext uri="{BB962C8B-B14F-4D97-AF65-F5344CB8AC3E}">
        <p14:creationId xmlns:p14="http://schemas.microsoft.com/office/powerpoint/2010/main" val="24322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7830" y="1296489"/>
            <a:ext cx="11604170" cy="5349240"/>
          </a:xfrm>
        </p:spPr>
        <p:txBody>
          <a:bodyPr/>
          <a:lstStyle/>
          <a:p>
            <a:pPr marL="0" indent="0">
              <a:buNone/>
            </a:pPr>
            <a:endParaRPr lang="it-IT" dirty="0"/>
          </a:p>
          <a:p>
            <a:endParaRPr lang="it-IT" dirty="0"/>
          </a:p>
        </p:txBody>
      </p:sp>
      <p:sp>
        <p:nvSpPr>
          <p:cNvPr id="4" name="Rettangolo 3"/>
          <p:cNvSpPr/>
          <p:nvPr/>
        </p:nvSpPr>
        <p:spPr>
          <a:xfrm>
            <a:off x="993316" y="1193871"/>
            <a:ext cx="10488386" cy="5213735"/>
          </a:xfrm>
          <a:prstGeom prst="rect">
            <a:avLst/>
          </a:prstGeom>
        </p:spPr>
        <p:txBody>
          <a:bodyPr wrap="square">
            <a:spAutoFit/>
          </a:bodyPr>
          <a:lstStyle/>
          <a:p>
            <a:pPr>
              <a:lnSpc>
                <a:spcPct val="120000"/>
              </a:lnSpc>
              <a:spcAft>
                <a:spcPts val="750"/>
              </a:spcAft>
            </a:pPr>
            <a:r>
              <a:rPr lang="it-IT" i="1" dirty="0">
                <a:latin typeface="Arial" panose="020B0604020202020204" pitchFamily="34" charset="0"/>
                <a:ea typeface="Times New Roman" panose="02020603050405020304" pitchFamily="18" charset="0"/>
                <a:cs typeface="Arial" panose="020B0604020202020204" pitchFamily="34" charset="0"/>
              </a:rPr>
              <a:t>Nei livelli </a:t>
            </a:r>
            <a:r>
              <a:rPr lang="it-IT" b="1" i="1" dirty="0">
                <a:solidFill>
                  <a:srgbClr val="FFFF00"/>
                </a:solidFill>
                <a:latin typeface="Arial" panose="020B0604020202020204" pitchFamily="34" charset="0"/>
                <a:ea typeface="Times New Roman" panose="02020603050405020304" pitchFamily="18" charset="0"/>
                <a:cs typeface="Arial" panose="020B0604020202020204" pitchFamily="34" charset="0"/>
              </a:rPr>
              <a:t>da ISE Foundation (A2) ad ISE III (C1), </a:t>
            </a:r>
            <a:r>
              <a:rPr lang="it-IT" i="1" dirty="0">
                <a:latin typeface="Arial" panose="020B0604020202020204" pitchFamily="34" charset="0"/>
                <a:ea typeface="Times New Roman" panose="02020603050405020304" pitchFamily="18" charset="0"/>
                <a:cs typeface="Arial" panose="020B0604020202020204" pitchFamily="34" charset="0"/>
              </a:rPr>
              <a:t>l’esame è composto da </a:t>
            </a:r>
            <a:r>
              <a:rPr lang="it-IT" b="1" i="1" dirty="0">
                <a:solidFill>
                  <a:srgbClr val="FFFF00"/>
                </a:solidFill>
                <a:latin typeface="Arial" panose="020B0604020202020204" pitchFamily="34" charset="0"/>
                <a:ea typeface="Times New Roman" panose="02020603050405020304" pitchFamily="18" charset="0"/>
                <a:cs typeface="Arial" panose="020B0604020202020204" pitchFamily="34" charset="0"/>
              </a:rPr>
              <a:t>due moduli, Reading &amp; </a:t>
            </a:r>
            <a:r>
              <a:rPr lang="it-IT" b="1" i="1" dirty="0" err="1">
                <a:solidFill>
                  <a:srgbClr val="FFFF00"/>
                </a:solidFill>
                <a:latin typeface="Arial" panose="020B0604020202020204" pitchFamily="34" charset="0"/>
                <a:ea typeface="Times New Roman" panose="02020603050405020304" pitchFamily="18" charset="0"/>
                <a:cs typeface="Arial" panose="020B0604020202020204" pitchFamily="34" charset="0"/>
              </a:rPr>
              <a:t>Writing</a:t>
            </a:r>
            <a:r>
              <a:rPr lang="it-IT" b="1" i="1" dirty="0">
                <a:solidFill>
                  <a:srgbClr val="FFFF00"/>
                </a:solidFill>
                <a:latin typeface="Arial" panose="020B0604020202020204" pitchFamily="34" charset="0"/>
                <a:ea typeface="Times New Roman" panose="02020603050405020304" pitchFamily="18" charset="0"/>
                <a:cs typeface="Arial" panose="020B0604020202020204" pitchFamily="34" charset="0"/>
              </a:rPr>
              <a:t> e </a:t>
            </a:r>
            <a:r>
              <a:rPr lang="it-IT" b="1" i="1" dirty="0" err="1">
                <a:solidFill>
                  <a:srgbClr val="FFFF00"/>
                </a:solidFill>
                <a:latin typeface="Arial" panose="020B0604020202020204" pitchFamily="34" charset="0"/>
                <a:ea typeface="Times New Roman" panose="02020603050405020304" pitchFamily="18" charset="0"/>
                <a:cs typeface="Arial" panose="020B0604020202020204" pitchFamily="34" charset="0"/>
              </a:rPr>
              <a:t>Speaking</a:t>
            </a:r>
            <a:r>
              <a:rPr lang="it-IT" b="1" i="1" dirty="0">
                <a:solidFill>
                  <a:srgbClr val="FFFF00"/>
                </a:solidFill>
                <a:latin typeface="Arial" panose="020B0604020202020204" pitchFamily="34" charset="0"/>
                <a:ea typeface="Times New Roman" panose="02020603050405020304" pitchFamily="18" charset="0"/>
                <a:cs typeface="Arial" panose="020B0604020202020204" pitchFamily="34" charset="0"/>
              </a:rPr>
              <a:t> &amp; </a:t>
            </a:r>
            <a:r>
              <a:rPr lang="it-IT" b="1" i="1" dirty="0" err="1">
                <a:solidFill>
                  <a:srgbClr val="FFFF00"/>
                </a:solidFill>
                <a:latin typeface="Arial" panose="020B0604020202020204" pitchFamily="34" charset="0"/>
                <a:ea typeface="Times New Roman" panose="02020603050405020304" pitchFamily="18" charset="0"/>
                <a:cs typeface="Arial" panose="020B0604020202020204" pitchFamily="34" charset="0"/>
              </a:rPr>
              <a:t>Listening</a:t>
            </a:r>
            <a:r>
              <a:rPr lang="it-IT" b="1" i="1"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lang="it-IT" i="1" dirty="0">
                <a:latin typeface="Arial" panose="020B0604020202020204" pitchFamily="34" charset="0"/>
                <a:ea typeface="Times New Roman" panose="02020603050405020304" pitchFamily="18" charset="0"/>
                <a:cs typeface="Arial" panose="020B0604020202020204" pitchFamily="34" charset="0"/>
              </a:rPr>
              <a:t> che possono anche essere sostenuti insieme o separatamente nell’ordine che si desidera. Dopo l'esame, i candidati ricevono dei certificati modulari con risultati separati per le abilità di </a:t>
            </a:r>
            <a:r>
              <a:rPr lang="it-IT" i="1" dirty="0" err="1">
                <a:latin typeface="Arial" panose="020B0604020202020204" pitchFamily="34" charset="0"/>
                <a:ea typeface="Times New Roman" panose="02020603050405020304" pitchFamily="18" charset="0"/>
                <a:cs typeface="Arial" panose="020B0604020202020204" pitchFamily="34" charset="0"/>
              </a:rPr>
              <a:t>reading</a:t>
            </a:r>
            <a:r>
              <a:rPr lang="it-IT" i="1" dirty="0">
                <a:latin typeface="Arial" panose="020B0604020202020204" pitchFamily="34" charset="0"/>
                <a:ea typeface="Times New Roman" panose="02020603050405020304" pitchFamily="18" charset="0"/>
                <a:cs typeface="Arial" panose="020B0604020202020204" pitchFamily="34" charset="0"/>
              </a:rPr>
              <a:t>, </a:t>
            </a:r>
            <a:r>
              <a:rPr lang="it-IT" i="1" dirty="0" err="1">
                <a:latin typeface="Arial" panose="020B0604020202020204" pitchFamily="34" charset="0"/>
                <a:ea typeface="Times New Roman" panose="02020603050405020304" pitchFamily="18" charset="0"/>
                <a:cs typeface="Arial" panose="020B0604020202020204" pitchFamily="34" charset="0"/>
              </a:rPr>
              <a:t>writing</a:t>
            </a:r>
            <a:r>
              <a:rPr lang="it-IT" i="1" dirty="0">
                <a:latin typeface="Arial" panose="020B0604020202020204" pitchFamily="34" charset="0"/>
                <a:ea typeface="Times New Roman" panose="02020603050405020304" pitchFamily="18" charset="0"/>
                <a:cs typeface="Arial" panose="020B0604020202020204" pitchFamily="34" charset="0"/>
              </a:rPr>
              <a:t>, </a:t>
            </a:r>
            <a:r>
              <a:rPr lang="it-IT" i="1" dirty="0" err="1">
                <a:latin typeface="Arial" panose="020B0604020202020204" pitchFamily="34" charset="0"/>
                <a:ea typeface="Times New Roman" panose="02020603050405020304" pitchFamily="18" charset="0"/>
                <a:cs typeface="Arial" panose="020B0604020202020204" pitchFamily="34" charset="0"/>
              </a:rPr>
              <a:t>speaking</a:t>
            </a:r>
            <a:r>
              <a:rPr lang="it-IT" i="1" dirty="0">
                <a:latin typeface="Arial" panose="020B0604020202020204" pitchFamily="34" charset="0"/>
                <a:ea typeface="Times New Roman" panose="02020603050405020304" pitchFamily="18" charset="0"/>
                <a:cs typeface="Arial" panose="020B0604020202020204" pitchFamily="34" charset="0"/>
              </a:rPr>
              <a:t> e </a:t>
            </a:r>
            <a:r>
              <a:rPr lang="it-IT" i="1" dirty="0" err="1">
                <a:latin typeface="Arial" panose="020B0604020202020204" pitchFamily="34" charset="0"/>
                <a:ea typeface="Times New Roman" panose="02020603050405020304" pitchFamily="18" charset="0"/>
                <a:cs typeface="Arial" panose="020B0604020202020204" pitchFamily="34" charset="0"/>
              </a:rPr>
              <a:t>listening</a:t>
            </a:r>
            <a:r>
              <a:rPr lang="it-IT" i="1" dirty="0">
                <a:latin typeface="Arial" panose="020B0604020202020204" pitchFamily="34" charset="0"/>
                <a:ea typeface="Times New Roman" panose="02020603050405020304" pitchFamily="18" charset="0"/>
                <a:cs typeface="Arial" panose="020B0604020202020204" pitchFamily="34" charset="0"/>
              </a:rPr>
              <a:t>. Viene rilasciato inoltre un report diagnostico per ciascuna delle 4 abilità che evidenzia punti di forza e aree di miglioramento.</a:t>
            </a:r>
            <a:endParaRPr lang="it-IT" sz="2800" i="1" dirty="0">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750"/>
              </a:spcAft>
            </a:pPr>
            <a:r>
              <a:rPr lang="it-IT" i="1" dirty="0">
                <a:latin typeface="Arial" panose="020B0604020202020204" pitchFamily="34" charset="0"/>
                <a:ea typeface="Times New Roman" panose="02020603050405020304" pitchFamily="18" charset="0"/>
                <a:cs typeface="Arial" panose="020B0604020202020204" pitchFamily="34" charset="0"/>
              </a:rPr>
              <a:t>Quando entrambi i moduli dello stesso livello sono stati superati viene rilasciata la certificazione </a:t>
            </a:r>
            <a:r>
              <a:rPr lang="it-IT" i="1" dirty="0" err="1">
                <a:latin typeface="Arial" panose="020B0604020202020204" pitchFamily="34" charset="0"/>
                <a:ea typeface="Times New Roman" panose="02020603050405020304" pitchFamily="18" charset="0"/>
                <a:cs typeface="Arial" panose="020B0604020202020204" pitchFamily="34" charset="0"/>
              </a:rPr>
              <a:t>Trinity</a:t>
            </a:r>
            <a:r>
              <a:rPr lang="it-IT" i="1" dirty="0">
                <a:latin typeface="Arial" panose="020B0604020202020204" pitchFamily="34" charset="0"/>
                <a:ea typeface="Times New Roman" panose="02020603050405020304" pitchFamily="18" charset="0"/>
                <a:cs typeface="Arial" panose="020B0604020202020204" pitchFamily="34" charset="0"/>
              </a:rPr>
              <a:t> </a:t>
            </a:r>
            <a:r>
              <a:rPr lang="it-IT" i="1" dirty="0" err="1">
                <a:latin typeface="Arial" panose="020B0604020202020204" pitchFamily="34" charset="0"/>
                <a:ea typeface="Times New Roman" panose="02020603050405020304" pitchFamily="18" charset="0"/>
                <a:cs typeface="Arial" panose="020B0604020202020204" pitchFamily="34" charset="0"/>
              </a:rPr>
              <a:t>Integrated</a:t>
            </a:r>
            <a:r>
              <a:rPr lang="it-IT" i="1" dirty="0">
                <a:latin typeface="Arial" panose="020B0604020202020204" pitchFamily="34" charset="0"/>
                <a:ea typeface="Times New Roman" panose="02020603050405020304" pitchFamily="18" charset="0"/>
                <a:cs typeface="Arial" panose="020B0604020202020204" pitchFamily="34" charset="0"/>
              </a:rPr>
              <a:t> </a:t>
            </a:r>
            <a:r>
              <a:rPr lang="it-IT" i="1" dirty="0" err="1">
                <a:latin typeface="Arial" panose="020B0604020202020204" pitchFamily="34" charset="0"/>
                <a:ea typeface="Times New Roman" panose="02020603050405020304" pitchFamily="18" charset="0"/>
                <a:cs typeface="Arial" panose="020B0604020202020204" pitchFamily="34" charset="0"/>
              </a:rPr>
              <a:t>Skills</a:t>
            </a:r>
            <a:r>
              <a:rPr lang="it-IT" i="1" dirty="0">
                <a:latin typeface="Arial" panose="020B0604020202020204" pitchFamily="34" charset="0"/>
                <a:ea typeface="Times New Roman" panose="02020603050405020304" pitchFamily="18" charset="0"/>
                <a:cs typeface="Arial" panose="020B0604020202020204" pitchFamily="34" charset="0"/>
              </a:rPr>
              <a:t> in English (ISE</a:t>
            </a:r>
            <a:r>
              <a:rPr lang="it-IT" i="1" dirty="0" smtClean="0">
                <a:latin typeface="Arial" panose="020B0604020202020204" pitchFamily="34" charset="0"/>
                <a:ea typeface="Times New Roman" panose="02020603050405020304" pitchFamily="18" charset="0"/>
                <a:cs typeface="Arial" panose="020B0604020202020204" pitchFamily="34" charset="0"/>
              </a:rPr>
              <a:t>).</a:t>
            </a:r>
          </a:p>
          <a:p>
            <a:pPr>
              <a:lnSpc>
                <a:spcPct val="120000"/>
              </a:lnSpc>
              <a:spcAft>
                <a:spcPts val="750"/>
              </a:spcAft>
            </a:pPr>
            <a:r>
              <a:rPr lang="it-IT" i="1" dirty="0">
                <a:latin typeface="Arial" panose="020B0604020202020204" pitchFamily="34" charset="0"/>
                <a:ea typeface="Times New Roman" panose="02020603050405020304" pitchFamily="18" charset="0"/>
                <a:cs typeface="Arial" panose="020B0604020202020204" pitchFamily="34" charset="0"/>
              </a:rPr>
              <a:t>L'esame di certificazione </a:t>
            </a:r>
            <a:r>
              <a:rPr lang="it-IT" b="1" i="1" dirty="0">
                <a:solidFill>
                  <a:srgbClr val="FFFF00"/>
                </a:solidFill>
                <a:latin typeface="Arial" panose="020B0604020202020204" pitchFamily="34" charset="0"/>
                <a:ea typeface="Times New Roman" panose="02020603050405020304" pitchFamily="18" charset="0"/>
                <a:cs typeface="Arial" panose="020B0604020202020204" pitchFamily="34" charset="0"/>
              </a:rPr>
              <a:t>ISE IV (livello corrispondente del Quadro Comune Europeo di Riferimento C2)</a:t>
            </a:r>
            <a:r>
              <a:rPr lang="it-IT" i="1" dirty="0">
                <a:latin typeface="Arial" panose="020B0604020202020204" pitchFamily="34" charset="0"/>
                <a:ea typeface="Times New Roman" panose="02020603050405020304" pitchFamily="18" charset="0"/>
                <a:cs typeface="Arial" panose="020B0604020202020204" pitchFamily="34" charset="0"/>
              </a:rPr>
              <a:t> è costituito da tre componenti:</a:t>
            </a:r>
            <a:endParaRPr lang="it-IT" i="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i="1" dirty="0">
                <a:latin typeface="Arial" panose="020B0604020202020204" pitchFamily="34" charset="0"/>
                <a:ea typeface="Times New Roman" panose="02020603050405020304" pitchFamily="18" charset="0"/>
                <a:cs typeface="Arial" panose="020B0604020202020204" pitchFamily="34" charset="0"/>
              </a:rPr>
              <a:t>Portfolio</a:t>
            </a:r>
            <a:endParaRPr lang="it-IT" i="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i="1" dirty="0" err="1">
                <a:latin typeface="Arial" panose="020B0604020202020204" pitchFamily="34" charset="0"/>
                <a:ea typeface="Times New Roman" panose="02020603050405020304" pitchFamily="18" charset="0"/>
                <a:cs typeface="Arial" panose="020B0604020202020204" pitchFamily="34" charset="0"/>
              </a:rPr>
              <a:t>Controlled</a:t>
            </a:r>
            <a:r>
              <a:rPr lang="it-IT" i="1" dirty="0">
                <a:latin typeface="Arial" panose="020B0604020202020204" pitchFamily="34" charset="0"/>
                <a:ea typeface="Times New Roman" panose="02020603050405020304" pitchFamily="18" charset="0"/>
                <a:cs typeface="Arial" panose="020B0604020202020204" pitchFamily="34" charset="0"/>
              </a:rPr>
              <a:t> </a:t>
            </a:r>
            <a:r>
              <a:rPr lang="it-IT" i="1" dirty="0" err="1">
                <a:latin typeface="Arial" panose="020B0604020202020204" pitchFamily="34" charset="0"/>
                <a:ea typeface="Times New Roman" panose="02020603050405020304" pitchFamily="18" charset="0"/>
                <a:cs typeface="Arial" panose="020B0604020202020204" pitchFamily="34" charset="0"/>
              </a:rPr>
              <a:t>Written</a:t>
            </a:r>
            <a:r>
              <a:rPr lang="it-IT" i="1" dirty="0">
                <a:latin typeface="Arial" panose="020B0604020202020204" pitchFamily="34" charset="0"/>
                <a:ea typeface="Times New Roman" panose="02020603050405020304" pitchFamily="18" charset="0"/>
                <a:cs typeface="Arial" panose="020B0604020202020204" pitchFamily="34" charset="0"/>
              </a:rPr>
              <a:t> </a:t>
            </a:r>
            <a:r>
              <a:rPr lang="it-IT" i="1" dirty="0" err="1">
                <a:latin typeface="Arial" panose="020B0604020202020204" pitchFamily="34" charset="0"/>
                <a:ea typeface="Times New Roman" panose="02020603050405020304" pitchFamily="18" charset="0"/>
                <a:cs typeface="Arial" panose="020B0604020202020204" pitchFamily="34" charset="0"/>
              </a:rPr>
              <a:t>exam</a:t>
            </a:r>
            <a:endParaRPr lang="it-IT" i="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i="1" dirty="0" err="1">
                <a:latin typeface="Arial" panose="020B0604020202020204" pitchFamily="34" charset="0"/>
                <a:ea typeface="Times New Roman" panose="02020603050405020304" pitchFamily="18" charset="0"/>
                <a:cs typeface="Arial" panose="020B0604020202020204" pitchFamily="34" charset="0"/>
              </a:rPr>
              <a:t>Interview</a:t>
            </a:r>
            <a:endParaRPr lang="it-IT" i="1"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spcAft>
                <a:spcPts val="750"/>
              </a:spcAft>
            </a:pPr>
            <a:endParaRPr lang="it-IT" sz="28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ttangolo 4"/>
          <p:cNvSpPr/>
          <p:nvPr/>
        </p:nvSpPr>
        <p:spPr>
          <a:xfrm>
            <a:off x="2803071" y="680897"/>
            <a:ext cx="5312223" cy="461665"/>
          </a:xfrm>
          <a:prstGeom prst="rect">
            <a:avLst/>
          </a:prstGeom>
        </p:spPr>
        <p:txBody>
          <a:bodyPr wrap="none">
            <a:spAutoFit/>
          </a:bodyPr>
          <a:lstStyle/>
          <a:p>
            <a:r>
              <a:rPr lang="it-IT" sz="2400" dirty="0">
                <a:solidFill>
                  <a:schemeClr val="accent1">
                    <a:lumMod val="60000"/>
                    <a:lumOff val="40000"/>
                  </a:schemeClr>
                </a:solidFill>
                <a:latin typeface="Arial Black" panose="020B0A04020102020204" pitchFamily="34" charset="0"/>
                <a:ea typeface="Calibri" panose="020F0502020204030204" pitchFamily="34" charset="0"/>
                <a:cs typeface="Arial" panose="020B0604020202020204" pitchFamily="34" charset="0"/>
              </a:rPr>
              <a:t>STRUTTURA </a:t>
            </a:r>
            <a:r>
              <a:rPr lang="it-IT" sz="2400" dirty="0" smtClean="0">
                <a:solidFill>
                  <a:schemeClr val="accent1">
                    <a:lumMod val="60000"/>
                    <a:lumOff val="40000"/>
                  </a:schemeClr>
                </a:solidFill>
                <a:latin typeface="Arial Black" panose="020B0A04020102020204" pitchFamily="34" charset="0"/>
                <a:ea typeface="Calibri" panose="020F0502020204030204" pitchFamily="34" charset="0"/>
                <a:cs typeface="Arial" panose="020B0604020202020204" pitchFamily="34" charset="0"/>
              </a:rPr>
              <a:t>DEGLI ESAMI ISE</a:t>
            </a:r>
            <a:endParaRPr lang="it-IT" sz="2400" dirty="0"/>
          </a:p>
        </p:txBody>
      </p:sp>
    </p:spTree>
    <p:extLst>
      <p:ext uri="{BB962C8B-B14F-4D97-AF65-F5344CB8AC3E}">
        <p14:creationId xmlns:p14="http://schemas.microsoft.com/office/powerpoint/2010/main" val="852740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7830" y="1296489"/>
            <a:ext cx="11604170" cy="4024125"/>
          </a:xfrm>
        </p:spPr>
        <p:txBody>
          <a:bodyPr/>
          <a:lstStyle/>
          <a:p>
            <a:pPr marL="0" indent="0">
              <a:buNone/>
            </a:pPr>
            <a:endParaRPr lang="it-IT" dirty="0"/>
          </a:p>
          <a:p>
            <a:endParaRPr lang="it-IT" dirty="0"/>
          </a:p>
        </p:txBody>
      </p:sp>
      <p:sp>
        <p:nvSpPr>
          <p:cNvPr id="4" name="Rettangolo 3"/>
          <p:cNvSpPr/>
          <p:nvPr/>
        </p:nvSpPr>
        <p:spPr>
          <a:xfrm>
            <a:off x="587830" y="1296489"/>
            <a:ext cx="7168243" cy="7108613"/>
          </a:xfrm>
          <a:prstGeom prst="rect">
            <a:avLst/>
          </a:prstGeom>
        </p:spPr>
        <p:txBody>
          <a:bodyPr wrap="square">
            <a:spAutoFit/>
          </a:bodyPr>
          <a:lstStyle/>
          <a:p>
            <a:pPr lvl="0">
              <a:lnSpc>
                <a:spcPct val="120000"/>
              </a:lnSpc>
              <a:spcAft>
                <a:spcPts val="800"/>
              </a:spcAft>
              <a:buSzPts val="1000"/>
              <a:tabLst>
                <a:tab pos="457200" algn="l"/>
              </a:tabLst>
            </a:pPr>
            <a:r>
              <a:rPr lang="it-IT" sz="2000" b="1" dirty="0" smtClean="0">
                <a:solidFill>
                  <a:schemeClr val="accent1">
                    <a:lumMod val="60000"/>
                    <a:lumOff val="40000"/>
                  </a:schemeClr>
                </a:solidFill>
                <a:latin typeface="Arial Black" panose="020B0A04020102020204" pitchFamily="34" charset="0"/>
                <a:ea typeface="Calibri" panose="020F0502020204030204" pitchFamily="34" charset="0"/>
                <a:cs typeface="Arial" panose="020B0604020202020204" pitchFamily="34" charset="0"/>
              </a:rPr>
              <a:t>PORTFOLIO</a:t>
            </a:r>
          </a:p>
          <a:p>
            <a:pPr>
              <a:lnSpc>
                <a:spcPct val="120000"/>
              </a:lnSpc>
              <a:spcAft>
                <a:spcPts val="800"/>
              </a:spcAft>
              <a:buSzPts val="1000"/>
              <a:tabLst>
                <a:tab pos="457200" algn="l"/>
              </a:tabLst>
            </a:pPr>
            <a:r>
              <a:rPr lang="it-IT" i="1" dirty="0">
                <a:latin typeface="Arial" panose="020B0604020202020204" pitchFamily="34" charset="0"/>
                <a:cs typeface="Arial" panose="020B0604020202020204" pitchFamily="34" charset="0"/>
              </a:rPr>
              <a:t>Gli studenti devono completare i task del Portfolio previsti dalla lista ufficiale </a:t>
            </a:r>
            <a:r>
              <a:rPr lang="it-IT" i="1" dirty="0" err="1">
                <a:latin typeface="Arial" panose="020B0604020202020204" pitchFamily="34" charset="0"/>
                <a:cs typeface="Arial" panose="020B0604020202020204" pitchFamily="34" charset="0"/>
              </a:rPr>
              <a:t>Trinity</a:t>
            </a:r>
            <a:r>
              <a:rPr lang="it-IT" i="1" dirty="0">
                <a:latin typeface="Arial" panose="020B0604020202020204" pitchFamily="34" charset="0"/>
                <a:cs typeface="Arial" panose="020B0604020202020204" pitchFamily="34" charset="0"/>
              </a:rPr>
              <a:t>. È consigliabile prevedere un tempo di circa 6-12 settimane per la preparazione</a:t>
            </a:r>
            <a:r>
              <a:rPr lang="it-IT" i="1" dirty="0" smtClean="0">
                <a:latin typeface="Arial" panose="020B0604020202020204" pitchFamily="34" charset="0"/>
                <a:cs typeface="Arial" panose="020B0604020202020204" pitchFamily="34" charset="0"/>
              </a:rPr>
              <a:t>.</a:t>
            </a:r>
            <a:r>
              <a:rPr lang="it-IT" dirty="0"/>
              <a:t> </a:t>
            </a:r>
            <a:r>
              <a:rPr lang="it-IT" i="1" dirty="0">
                <a:latin typeface="Arial" panose="020B0604020202020204" pitchFamily="34" charset="0"/>
                <a:cs typeface="Arial" panose="020B0604020202020204" pitchFamily="34" charset="0"/>
              </a:rPr>
              <a:t>Ogni anno viene pubblicata una nuova lista di task </a:t>
            </a:r>
            <a:endParaRPr lang="it-IT" sz="2000" b="1" dirty="0" smtClean="0">
              <a:solidFill>
                <a:schemeClr val="accent1">
                  <a:lumMod val="60000"/>
                  <a:lumOff val="40000"/>
                </a:schemeClr>
              </a:solidFill>
              <a:latin typeface="Arial Black" panose="020B0A04020102020204" pitchFamily="34" charset="0"/>
              <a:cs typeface="Arial" panose="020B0604020202020204" pitchFamily="34" charset="0"/>
            </a:endParaRPr>
          </a:p>
          <a:p>
            <a:pPr>
              <a:lnSpc>
                <a:spcPct val="120000"/>
              </a:lnSpc>
              <a:spcAft>
                <a:spcPts val="800"/>
              </a:spcAft>
              <a:buSzPts val="1000"/>
              <a:tabLst>
                <a:tab pos="457200" algn="l"/>
              </a:tabLst>
            </a:pPr>
            <a:r>
              <a:rPr lang="it-IT" sz="2000" b="1" dirty="0" smtClean="0">
                <a:solidFill>
                  <a:schemeClr val="accent1">
                    <a:lumMod val="60000"/>
                    <a:lumOff val="40000"/>
                  </a:schemeClr>
                </a:solidFill>
                <a:latin typeface="Arial Black" panose="020B0A04020102020204" pitchFamily="34" charset="0"/>
                <a:cs typeface="Arial" panose="020B0604020202020204" pitchFamily="34" charset="0"/>
              </a:rPr>
              <a:t>CONTROLLED WRITTEN EXAM</a:t>
            </a:r>
          </a:p>
          <a:p>
            <a:pPr>
              <a:lnSpc>
                <a:spcPct val="120000"/>
              </a:lnSpc>
              <a:spcAft>
                <a:spcPts val="800"/>
              </a:spcAft>
              <a:buSzPts val="1000"/>
              <a:tabLst>
                <a:tab pos="457200" algn="l"/>
              </a:tabLst>
            </a:pPr>
            <a:r>
              <a:rPr lang="it-IT" i="1" dirty="0">
                <a:latin typeface="Arial" panose="020B0604020202020204" pitchFamily="34" charset="0"/>
                <a:cs typeface="Arial" panose="020B0604020202020204" pitchFamily="34" charset="0"/>
              </a:rPr>
              <a:t>1 </a:t>
            </a:r>
            <a:r>
              <a:rPr lang="it-IT" i="1" dirty="0" err="1">
                <a:latin typeface="Arial" panose="020B0604020202020204" pitchFamily="34" charset="0"/>
                <a:cs typeface="Arial" panose="020B0604020202020204" pitchFamily="34" charset="0"/>
              </a:rPr>
              <a:t>reading</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into</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writing</a:t>
            </a:r>
            <a:r>
              <a:rPr lang="it-IT" i="1" dirty="0">
                <a:latin typeface="Arial" panose="020B0604020202020204" pitchFamily="34" charset="0"/>
                <a:cs typeface="Arial" panose="020B0604020202020204" pitchFamily="34" charset="0"/>
              </a:rPr>
              <a:t> task - sintesi di un testo (350 parole)</a:t>
            </a:r>
          </a:p>
          <a:p>
            <a:pPr>
              <a:lnSpc>
                <a:spcPct val="120000"/>
              </a:lnSpc>
              <a:spcAft>
                <a:spcPts val="800"/>
              </a:spcAft>
              <a:buSzPts val="1000"/>
              <a:tabLst>
                <a:tab pos="457200" algn="l"/>
              </a:tabLst>
            </a:pPr>
            <a:r>
              <a:rPr lang="it-IT" i="1" dirty="0">
                <a:latin typeface="Arial" panose="020B0604020202020204" pitchFamily="34" charset="0"/>
                <a:cs typeface="Arial" panose="020B0604020202020204" pitchFamily="34" charset="0"/>
              </a:rPr>
              <a:t>1 </a:t>
            </a:r>
            <a:r>
              <a:rPr lang="it-IT" i="1" dirty="0" err="1">
                <a:latin typeface="Arial" panose="020B0604020202020204" pitchFamily="34" charset="0"/>
                <a:cs typeface="Arial" panose="020B0604020202020204" pitchFamily="34" charset="0"/>
              </a:rPr>
              <a:t>reading</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into</a:t>
            </a:r>
            <a:r>
              <a:rPr lang="it-IT" i="1" dirty="0">
                <a:latin typeface="Arial" panose="020B0604020202020204" pitchFamily="34" charset="0"/>
                <a:cs typeface="Arial" panose="020B0604020202020204" pitchFamily="34" charset="0"/>
              </a:rPr>
              <a:t> </a:t>
            </a:r>
            <a:r>
              <a:rPr lang="it-IT" i="1" dirty="0" err="1">
                <a:latin typeface="Arial" panose="020B0604020202020204" pitchFamily="34" charset="0"/>
                <a:cs typeface="Arial" panose="020B0604020202020204" pitchFamily="34" charset="0"/>
              </a:rPr>
              <a:t>writing</a:t>
            </a:r>
            <a:r>
              <a:rPr lang="it-IT" i="1" dirty="0">
                <a:latin typeface="Arial" panose="020B0604020202020204" pitchFamily="34" charset="0"/>
                <a:cs typeface="Arial" panose="020B0604020202020204" pitchFamily="34" charset="0"/>
              </a:rPr>
              <a:t> </a:t>
            </a:r>
            <a:r>
              <a:rPr lang="it-IT" i="1" dirty="0" smtClean="0">
                <a:latin typeface="Arial" panose="020B0604020202020204" pitchFamily="34" charset="0"/>
                <a:cs typeface="Arial" panose="020B0604020202020204" pitchFamily="34" charset="0"/>
              </a:rPr>
              <a:t>task – trasformazione di un testo(300 parole)</a:t>
            </a:r>
            <a:endParaRPr lang="it-IT" i="1" dirty="0">
              <a:latin typeface="Arial" panose="020B0604020202020204" pitchFamily="34" charset="0"/>
              <a:cs typeface="Arial" panose="020B0604020202020204" pitchFamily="34" charset="0"/>
            </a:endParaRPr>
          </a:p>
          <a:p>
            <a:pPr lvl="0">
              <a:lnSpc>
                <a:spcPct val="120000"/>
              </a:lnSpc>
              <a:spcAft>
                <a:spcPts val="800"/>
              </a:spcAft>
              <a:buSzPts val="1000"/>
              <a:tabLst>
                <a:tab pos="457200" algn="l"/>
              </a:tabLst>
            </a:pPr>
            <a:r>
              <a:rPr lang="it-IT" i="1" dirty="0">
                <a:latin typeface="Arial" panose="020B0604020202020204" pitchFamily="34" charset="0"/>
                <a:cs typeface="Arial" panose="020B0604020202020204" pitchFamily="34" charset="0"/>
              </a:rPr>
              <a:t>1 </a:t>
            </a:r>
            <a:r>
              <a:rPr lang="it-IT" i="1" dirty="0" err="1" smtClean="0">
                <a:latin typeface="Arial" panose="020B0604020202020204" pitchFamily="34" charset="0"/>
                <a:cs typeface="Arial" panose="020B0604020202020204" pitchFamily="34" charset="0"/>
              </a:rPr>
              <a:t>writing</a:t>
            </a:r>
            <a:r>
              <a:rPr lang="it-IT" i="1" dirty="0" smtClean="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task </a:t>
            </a:r>
            <a:r>
              <a:rPr lang="it-IT" i="1" dirty="0" smtClean="0">
                <a:latin typeface="Arial" panose="020B0604020202020204" pitchFamily="34" charset="0"/>
                <a:cs typeface="Arial" panose="020B0604020202020204" pitchFamily="34" charset="0"/>
              </a:rPr>
              <a:t>– prova di scrittura critica e analitica (250 </a:t>
            </a:r>
            <a:r>
              <a:rPr lang="it-IT" i="1" dirty="0">
                <a:latin typeface="Arial" panose="020B0604020202020204" pitchFamily="34" charset="0"/>
                <a:cs typeface="Arial" panose="020B0604020202020204" pitchFamily="34" charset="0"/>
              </a:rPr>
              <a:t>parole)</a:t>
            </a:r>
          </a:p>
          <a:p>
            <a:pPr marL="285750" indent="-285750">
              <a:lnSpc>
                <a:spcPts val="1500"/>
              </a:lnSpc>
              <a:spcBef>
                <a:spcPts val="1500"/>
              </a:spcBef>
              <a:spcAft>
                <a:spcPts val="750"/>
              </a:spcAft>
              <a:buFontTx/>
              <a:buChar char="-"/>
            </a:pPr>
            <a:endParaRPr lang="it-IT" sz="2400" i="1" dirty="0">
              <a:latin typeface="Arial" panose="020B0604020202020204" pitchFamily="34" charset="0"/>
              <a:cs typeface="Arial" panose="020B0604020202020204" pitchFamily="34" charset="0"/>
            </a:endParaRPr>
          </a:p>
          <a:p>
            <a:pPr lvl="0">
              <a:lnSpc>
                <a:spcPct val="120000"/>
              </a:lnSpc>
              <a:spcAft>
                <a:spcPts val="800"/>
              </a:spcAft>
              <a:buSzPts val="1000"/>
              <a:tabLst>
                <a:tab pos="457200" algn="l"/>
              </a:tabLst>
            </a:pPr>
            <a:endParaRPr lang="it-IT" sz="2400" i="1" dirty="0" smtClean="0">
              <a:solidFill>
                <a:srgbClr val="99FF99"/>
              </a:solidFill>
              <a:latin typeface="Arial Black" panose="020B0A040201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endParaRPr lang="it-IT" sz="2400" i="1" dirty="0">
              <a:solidFill>
                <a:srgbClr val="99FF99"/>
              </a:solidFill>
              <a:latin typeface="Arial Black" panose="020B0A040201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endParaRPr lang="it-IT" sz="2800" i="1"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endParaRPr lang="it-IT" sz="2800" i="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endParaRPr lang="it-IT" sz="2800" i="1"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3233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7830" y="1296489"/>
            <a:ext cx="11604170" cy="4024125"/>
          </a:xfrm>
        </p:spPr>
        <p:txBody>
          <a:bodyPr/>
          <a:lstStyle/>
          <a:p>
            <a:pPr marL="0" indent="0">
              <a:buNone/>
            </a:pPr>
            <a:endParaRPr lang="it-IT" dirty="0"/>
          </a:p>
          <a:p>
            <a:endParaRPr lang="it-IT" dirty="0"/>
          </a:p>
        </p:txBody>
      </p:sp>
      <p:sp>
        <p:nvSpPr>
          <p:cNvPr id="4" name="Rettangolo 3"/>
          <p:cNvSpPr/>
          <p:nvPr/>
        </p:nvSpPr>
        <p:spPr>
          <a:xfrm>
            <a:off x="342903" y="949944"/>
            <a:ext cx="5568040" cy="5234766"/>
          </a:xfrm>
          <a:prstGeom prst="rect">
            <a:avLst/>
          </a:prstGeom>
        </p:spPr>
        <p:txBody>
          <a:bodyPr wrap="square">
            <a:spAutoFit/>
          </a:bodyPr>
          <a:lstStyle/>
          <a:p>
            <a:pPr>
              <a:lnSpc>
                <a:spcPts val="1500"/>
              </a:lnSpc>
              <a:spcBef>
                <a:spcPts val="1500"/>
              </a:spcBef>
              <a:spcAft>
                <a:spcPts val="750"/>
              </a:spcAft>
            </a:pPr>
            <a:r>
              <a:rPr lang="it-IT" sz="2400" b="1" i="1" dirty="0" smtClean="0">
                <a:solidFill>
                  <a:srgbClr val="99FF99"/>
                </a:solidFill>
                <a:latin typeface="Arial Black" panose="020B0A04020102020204" pitchFamily="34" charset="0"/>
                <a:ea typeface="Times New Roman" panose="02020603050405020304" pitchFamily="18" charset="0"/>
                <a:cs typeface="Helvetica" panose="020B0604020202020204" pitchFamily="34" charset="0"/>
              </a:rPr>
              <a:t>INTERVIEW</a:t>
            </a:r>
          </a:p>
          <a:p>
            <a:pPr>
              <a:lnSpc>
                <a:spcPts val="1500"/>
              </a:lnSpc>
              <a:spcBef>
                <a:spcPts val="1500"/>
              </a:spcBef>
              <a:spcAft>
                <a:spcPts val="750"/>
              </a:spcAft>
            </a:pPr>
            <a:r>
              <a:rPr lang="it-IT" i="1" dirty="0" smtClean="0">
                <a:latin typeface="Arial" panose="020B0604020202020204" pitchFamily="34" charset="0"/>
                <a:ea typeface="Times New Roman" panose="02020603050405020304" pitchFamily="18" charset="0"/>
                <a:cs typeface="Arial" panose="020B0604020202020204" pitchFamily="34" charset="0"/>
              </a:rPr>
              <a:t>La </a:t>
            </a:r>
            <a:r>
              <a:rPr lang="it-IT" i="1" dirty="0">
                <a:latin typeface="Arial" panose="020B0604020202020204" pitchFamily="34" charset="0"/>
                <a:ea typeface="Times New Roman" panose="02020603050405020304" pitchFamily="18" charset="0"/>
                <a:cs typeface="Arial" panose="020B0604020202020204" pitchFamily="34" charset="0"/>
              </a:rPr>
              <a:t>struttura dell'</a:t>
            </a:r>
            <a:r>
              <a:rPr lang="it-IT" i="1" dirty="0" err="1">
                <a:latin typeface="Arial" panose="020B0604020202020204" pitchFamily="34" charset="0"/>
                <a:ea typeface="Times New Roman" panose="02020603050405020304" pitchFamily="18" charset="0"/>
                <a:cs typeface="Arial" panose="020B0604020202020204" pitchFamily="34" charset="0"/>
              </a:rPr>
              <a:t>interview</a:t>
            </a:r>
            <a:r>
              <a:rPr lang="it-IT" i="1" dirty="0">
                <a:latin typeface="Arial" panose="020B0604020202020204" pitchFamily="34" charset="0"/>
                <a:ea typeface="Times New Roman" panose="02020603050405020304" pitchFamily="18" charset="0"/>
                <a:cs typeface="Arial" panose="020B0604020202020204" pitchFamily="34" charset="0"/>
              </a:rPr>
              <a:t> (</a:t>
            </a:r>
            <a:r>
              <a:rPr lang="it-IT" i="1" dirty="0" err="1">
                <a:latin typeface="Arial" panose="020B0604020202020204" pitchFamily="34" charset="0"/>
                <a:ea typeface="Times New Roman" panose="02020603050405020304" pitchFamily="18" charset="0"/>
                <a:cs typeface="Arial" panose="020B0604020202020204" pitchFamily="34" charset="0"/>
              </a:rPr>
              <a:t>speaking</a:t>
            </a:r>
            <a:r>
              <a:rPr lang="it-IT" i="1" dirty="0">
                <a:latin typeface="Arial" panose="020B0604020202020204" pitchFamily="34" charset="0"/>
                <a:ea typeface="Times New Roman" panose="02020603050405020304" pitchFamily="18" charset="0"/>
                <a:cs typeface="Arial" panose="020B0604020202020204" pitchFamily="34" charset="0"/>
              </a:rPr>
              <a:t> e </a:t>
            </a:r>
            <a:r>
              <a:rPr lang="it-IT" i="1" dirty="0" err="1">
                <a:latin typeface="Arial" panose="020B0604020202020204" pitchFamily="34" charset="0"/>
                <a:ea typeface="Times New Roman" panose="02020603050405020304" pitchFamily="18" charset="0"/>
                <a:cs typeface="Arial" panose="020B0604020202020204" pitchFamily="34" charset="0"/>
              </a:rPr>
              <a:t>listening</a:t>
            </a:r>
            <a:r>
              <a:rPr lang="it-IT" i="1" dirty="0">
                <a:latin typeface="Arial" panose="020B0604020202020204" pitchFamily="34" charset="0"/>
                <a:ea typeface="Times New Roman" panose="02020603050405020304" pitchFamily="18" charset="0"/>
                <a:cs typeface="Arial" panose="020B0604020202020204" pitchFamily="34" charset="0"/>
              </a:rPr>
              <a:t>) è costituita da 3 </a:t>
            </a:r>
            <a:r>
              <a:rPr lang="it-IT" i="1" dirty="0" err="1">
                <a:latin typeface="Arial" panose="020B0604020202020204" pitchFamily="34" charset="0"/>
                <a:ea typeface="Times New Roman" panose="02020603050405020304" pitchFamily="18" charset="0"/>
                <a:cs typeface="Arial" panose="020B0604020202020204" pitchFamily="34" charset="0"/>
              </a:rPr>
              <a:t>speaking</a:t>
            </a:r>
            <a:r>
              <a:rPr lang="it-IT" i="1" dirty="0">
                <a:latin typeface="Arial" panose="020B0604020202020204" pitchFamily="34" charset="0"/>
                <a:ea typeface="Times New Roman" panose="02020603050405020304" pitchFamily="18" charset="0"/>
                <a:cs typeface="Arial" panose="020B0604020202020204" pitchFamily="34" charset="0"/>
              </a:rPr>
              <a:t> task e da 1 </a:t>
            </a:r>
            <a:r>
              <a:rPr lang="it-IT" i="1" dirty="0" err="1">
                <a:latin typeface="Arial" panose="020B0604020202020204" pitchFamily="34" charset="0"/>
                <a:ea typeface="Times New Roman" panose="02020603050405020304" pitchFamily="18" charset="0"/>
                <a:cs typeface="Arial" panose="020B0604020202020204" pitchFamily="34" charset="0"/>
              </a:rPr>
              <a:t>listening</a:t>
            </a:r>
            <a:r>
              <a:rPr lang="it-IT" i="1" dirty="0">
                <a:latin typeface="Arial" panose="020B0604020202020204" pitchFamily="34" charset="0"/>
                <a:ea typeface="Times New Roman" panose="02020603050405020304" pitchFamily="18" charset="0"/>
                <a:cs typeface="Arial" panose="020B0604020202020204" pitchFamily="34" charset="0"/>
              </a:rPr>
              <a:t> </a:t>
            </a:r>
            <a:r>
              <a:rPr lang="it-IT" i="1" dirty="0" smtClean="0">
                <a:latin typeface="Arial" panose="020B0604020202020204" pitchFamily="34" charset="0"/>
                <a:ea typeface="Times New Roman" panose="02020603050405020304" pitchFamily="18" charset="0"/>
                <a:cs typeface="Arial" panose="020B0604020202020204" pitchFamily="34" charset="0"/>
              </a:rPr>
              <a:t>task</a:t>
            </a:r>
          </a:p>
          <a:p>
            <a:pPr marL="285750" indent="-285750">
              <a:lnSpc>
                <a:spcPts val="1500"/>
              </a:lnSpc>
              <a:spcBef>
                <a:spcPts val="1500"/>
              </a:spcBef>
              <a:spcAft>
                <a:spcPts val="750"/>
              </a:spcAft>
              <a:buFontTx/>
              <a:buChar char="-"/>
            </a:pPr>
            <a:r>
              <a:rPr lang="it-IT" b="1" i="1" dirty="0" err="1" smtClean="0">
                <a:solidFill>
                  <a:srgbClr val="FFFF00"/>
                </a:solidFill>
                <a:latin typeface="Arial" panose="020B0604020202020204" pitchFamily="34" charset="0"/>
                <a:cs typeface="Arial" panose="020B0604020202020204" pitchFamily="34" charset="0"/>
              </a:rPr>
              <a:t>topic</a:t>
            </a:r>
            <a:r>
              <a:rPr lang="it-IT" b="1" i="1" dirty="0" smtClean="0">
                <a:solidFill>
                  <a:srgbClr val="FFFF00"/>
                </a:solidFill>
                <a:latin typeface="Arial" panose="020B0604020202020204" pitchFamily="34" charset="0"/>
                <a:cs typeface="Arial" panose="020B0604020202020204" pitchFamily="34" charset="0"/>
              </a:rPr>
              <a:t> </a:t>
            </a:r>
            <a:r>
              <a:rPr lang="it-IT" b="1" i="1" dirty="0" err="1" smtClean="0">
                <a:solidFill>
                  <a:srgbClr val="FFFF00"/>
                </a:solidFill>
                <a:latin typeface="Arial" panose="020B0604020202020204" pitchFamily="34" charset="0"/>
                <a:cs typeface="Arial" panose="020B0604020202020204" pitchFamily="34" charset="0"/>
              </a:rPr>
              <a:t>presentation</a:t>
            </a:r>
            <a:r>
              <a:rPr lang="it-IT" b="1" i="1" dirty="0" smtClean="0">
                <a:solidFill>
                  <a:srgbClr val="FFFF00"/>
                </a:solidFill>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preparato dal </a:t>
            </a:r>
            <a:r>
              <a:rPr lang="it-IT" i="1" dirty="0" smtClean="0">
                <a:latin typeface="Arial" panose="020B0604020202020204" pitchFamily="34" charset="0"/>
                <a:cs typeface="Arial" panose="020B0604020202020204" pitchFamily="34" charset="0"/>
              </a:rPr>
              <a:t>candidato</a:t>
            </a:r>
          </a:p>
          <a:p>
            <a:pPr marL="285750" indent="-285750">
              <a:lnSpc>
                <a:spcPts val="1500"/>
              </a:lnSpc>
              <a:spcBef>
                <a:spcPts val="1500"/>
              </a:spcBef>
              <a:spcAft>
                <a:spcPts val="750"/>
              </a:spcAft>
              <a:buFontTx/>
              <a:buChar char="-"/>
            </a:pPr>
            <a:r>
              <a:rPr lang="it-IT" i="1" dirty="0">
                <a:latin typeface="Arial" panose="020B0604020202020204" pitchFamily="34" charset="0"/>
                <a:cs typeface="Arial" panose="020B0604020202020204" pitchFamily="34" charset="0"/>
              </a:rPr>
              <a:t>discussione ed approfondimenti della presentazione ,</a:t>
            </a:r>
            <a:r>
              <a:rPr lang="it-IT" b="1" i="1" dirty="0" err="1" smtClean="0">
                <a:solidFill>
                  <a:srgbClr val="FFFF00"/>
                </a:solidFill>
                <a:latin typeface="Arial" panose="020B0604020202020204" pitchFamily="34" charset="0"/>
                <a:cs typeface="Arial" panose="020B0604020202020204" pitchFamily="34" charset="0"/>
              </a:rPr>
              <a:t>topic</a:t>
            </a:r>
            <a:r>
              <a:rPr lang="it-IT" b="1" i="1" dirty="0" smtClean="0">
                <a:solidFill>
                  <a:srgbClr val="FFFF00"/>
                </a:solidFill>
                <a:latin typeface="Arial" panose="020B0604020202020204" pitchFamily="34" charset="0"/>
                <a:cs typeface="Arial" panose="020B0604020202020204" pitchFamily="34" charset="0"/>
              </a:rPr>
              <a:t> </a:t>
            </a:r>
            <a:r>
              <a:rPr lang="it-IT" b="1" i="1" dirty="0" err="1" smtClean="0">
                <a:solidFill>
                  <a:srgbClr val="FFFF00"/>
                </a:solidFill>
                <a:latin typeface="Arial" panose="020B0604020202020204" pitchFamily="34" charset="0"/>
                <a:cs typeface="Arial" panose="020B0604020202020204" pitchFamily="34" charset="0"/>
              </a:rPr>
              <a:t>discussion</a:t>
            </a:r>
            <a:r>
              <a:rPr lang="it-IT" b="1" i="1" dirty="0" err="1">
                <a:latin typeface="Arial" panose="020B0604020202020204" pitchFamily="34" charset="0"/>
                <a:cs typeface="Arial" panose="020B0604020202020204" pitchFamily="34" charset="0"/>
              </a:rPr>
              <a:t>,</a:t>
            </a:r>
            <a:r>
              <a:rPr lang="it-IT" i="1" dirty="0" err="1" smtClean="0">
                <a:latin typeface="Arial" panose="020B0604020202020204" pitchFamily="34" charset="0"/>
                <a:cs typeface="Arial" panose="020B0604020202020204" pitchFamily="34" charset="0"/>
              </a:rPr>
              <a:t>avviata</a:t>
            </a:r>
            <a:r>
              <a:rPr lang="it-IT" i="1" dirty="0" smtClean="0">
                <a:latin typeface="Arial" panose="020B0604020202020204" pitchFamily="34" charset="0"/>
                <a:cs typeface="Arial" panose="020B0604020202020204" pitchFamily="34" charset="0"/>
              </a:rPr>
              <a:t> dall'esaminatore</a:t>
            </a:r>
          </a:p>
          <a:p>
            <a:pPr marL="285750" indent="-285750">
              <a:lnSpc>
                <a:spcPts val="1500"/>
              </a:lnSpc>
              <a:spcBef>
                <a:spcPts val="1500"/>
              </a:spcBef>
              <a:spcAft>
                <a:spcPts val="750"/>
              </a:spcAft>
              <a:buFontTx/>
              <a:buChar char="-"/>
            </a:pPr>
            <a:r>
              <a:rPr lang="it-IT" b="1" i="1" dirty="0" err="1">
                <a:solidFill>
                  <a:srgbClr val="FFFF00"/>
                </a:solidFill>
                <a:latin typeface="Arial" panose="020B0604020202020204" pitchFamily="34" charset="0"/>
                <a:cs typeface="Arial" panose="020B0604020202020204" pitchFamily="34" charset="0"/>
              </a:rPr>
              <a:t>interactive</a:t>
            </a:r>
            <a:r>
              <a:rPr lang="it-IT" b="1" i="1" dirty="0">
                <a:solidFill>
                  <a:srgbClr val="FFFF00"/>
                </a:solidFill>
                <a:latin typeface="Arial" panose="020B0604020202020204" pitchFamily="34" charset="0"/>
                <a:cs typeface="Arial" panose="020B0604020202020204" pitchFamily="34" charset="0"/>
              </a:rPr>
              <a:t> task</a:t>
            </a:r>
            <a:r>
              <a:rPr lang="it-IT" b="1" i="1" dirty="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a:t>
            </a:r>
            <a:r>
              <a:rPr lang="it-IT" i="1" dirty="0" smtClean="0">
                <a:latin typeface="Arial" panose="020B0604020202020204" pitchFamily="34" charset="0"/>
                <a:cs typeface="Arial" panose="020B0604020202020204" pitchFamily="34" charset="0"/>
              </a:rPr>
              <a:t>interazione </a:t>
            </a:r>
            <a:r>
              <a:rPr lang="it-IT" i="1" dirty="0">
                <a:latin typeface="Arial" panose="020B0604020202020204" pitchFamily="34" charset="0"/>
                <a:cs typeface="Arial" panose="020B0604020202020204" pitchFamily="34" charset="0"/>
              </a:rPr>
              <a:t>spontanea e collaborativa tra candidato ed </a:t>
            </a:r>
            <a:r>
              <a:rPr lang="it-IT" i="1" dirty="0" smtClean="0">
                <a:latin typeface="Arial" panose="020B0604020202020204" pitchFamily="34" charset="0"/>
                <a:cs typeface="Arial" panose="020B0604020202020204" pitchFamily="34" charset="0"/>
              </a:rPr>
              <a:t>esaminatore</a:t>
            </a:r>
          </a:p>
          <a:p>
            <a:pPr marL="285750" indent="-285750">
              <a:lnSpc>
                <a:spcPts val="1500"/>
              </a:lnSpc>
              <a:spcBef>
                <a:spcPts val="1500"/>
              </a:spcBef>
              <a:spcAft>
                <a:spcPts val="750"/>
              </a:spcAft>
              <a:buFontTx/>
              <a:buChar char="-"/>
            </a:pPr>
            <a:r>
              <a:rPr lang="it-IT" b="1" i="1" dirty="0" err="1">
                <a:solidFill>
                  <a:srgbClr val="FFFF00"/>
                </a:solidFill>
                <a:latin typeface="Arial" panose="020B0604020202020204" pitchFamily="34" charset="0"/>
                <a:cs typeface="Arial" panose="020B0604020202020204" pitchFamily="34" charset="0"/>
              </a:rPr>
              <a:t>listening</a:t>
            </a:r>
            <a:r>
              <a:rPr lang="it-IT" b="1" i="1" dirty="0">
                <a:solidFill>
                  <a:srgbClr val="FFFF00"/>
                </a:solidFill>
                <a:latin typeface="Arial" panose="020B0604020202020204" pitchFamily="34" charset="0"/>
                <a:cs typeface="Arial" panose="020B0604020202020204" pitchFamily="34" charset="0"/>
              </a:rPr>
              <a:t> task</a:t>
            </a:r>
            <a:r>
              <a:rPr lang="it-IT" b="1" i="1" dirty="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a:t>
            </a:r>
            <a:r>
              <a:rPr lang="it-IT" i="1" dirty="0" smtClean="0">
                <a:latin typeface="Arial" panose="020B0604020202020204" pitchFamily="34" charset="0"/>
                <a:cs typeface="Arial" panose="020B0604020202020204" pitchFamily="34" charset="0"/>
              </a:rPr>
              <a:t>ascolto </a:t>
            </a:r>
            <a:r>
              <a:rPr lang="it-IT" i="1" dirty="0">
                <a:latin typeface="Arial" panose="020B0604020202020204" pitchFamily="34" charset="0"/>
                <a:cs typeface="Arial" panose="020B0604020202020204" pitchFamily="34" charset="0"/>
              </a:rPr>
              <a:t>di 3 brani letti dall’esaminatore con 2 diversi task di </a:t>
            </a:r>
            <a:r>
              <a:rPr lang="it-IT" i="1" dirty="0" smtClean="0">
                <a:latin typeface="Arial" panose="020B0604020202020204" pitchFamily="34" charset="0"/>
                <a:cs typeface="Arial" panose="020B0604020202020204" pitchFamily="34" charset="0"/>
              </a:rPr>
              <a:t>comprensione</a:t>
            </a:r>
          </a:p>
          <a:p>
            <a:pPr marL="285750" lvl="0" indent="-285750">
              <a:lnSpc>
                <a:spcPts val="1500"/>
              </a:lnSpc>
              <a:spcBef>
                <a:spcPts val="1500"/>
              </a:spcBef>
              <a:spcAft>
                <a:spcPts val="750"/>
              </a:spcAft>
              <a:buFontTx/>
              <a:buChar char="-"/>
            </a:pPr>
            <a:r>
              <a:rPr lang="it-IT" i="1" dirty="0">
                <a:latin typeface="Arial" panose="020B0604020202020204" pitchFamily="34" charset="0"/>
                <a:cs typeface="Arial" panose="020B0604020202020204" pitchFamily="34" charset="0"/>
              </a:rPr>
              <a:t>scambio di idee e opinioni su un’area di </a:t>
            </a:r>
            <a:r>
              <a:rPr lang="it-IT" i="1" dirty="0" err="1" smtClean="0">
                <a:latin typeface="Arial" panose="020B0604020202020204" pitchFamily="34" charset="0"/>
                <a:cs typeface="Arial" panose="020B0604020202020204" pitchFamily="34" charset="0"/>
              </a:rPr>
              <a:t>conversazione,</a:t>
            </a:r>
            <a:r>
              <a:rPr lang="it-IT" b="1" i="1" dirty="0" err="1" smtClean="0">
                <a:solidFill>
                  <a:srgbClr val="FFFF00"/>
                </a:solidFill>
                <a:latin typeface="Arial" panose="020B0604020202020204" pitchFamily="34" charset="0"/>
                <a:cs typeface="Arial" panose="020B0604020202020204" pitchFamily="34" charset="0"/>
              </a:rPr>
              <a:t>subject</a:t>
            </a:r>
            <a:r>
              <a:rPr lang="it-IT" b="1" i="1" dirty="0" smtClean="0">
                <a:solidFill>
                  <a:srgbClr val="FFFF00"/>
                </a:solidFill>
                <a:latin typeface="Arial" panose="020B0604020202020204" pitchFamily="34" charset="0"/>
                <a:cs typeface="Arial" panose="020B0604020202020204" pitchFamily="34" charset="0"/>
              </a:rPr>
              <a:t> </a:t>
            </a:r>
            <a:r>
              <a:rPr lang="it-IT" b="1" i="1" dirty="0" err="1" smtClean="0">
                <a:solidFill>
                  <a:srgbClr val="FFFF00"/>
                </a:solidFill>
                <a:latin typeface="Arial" panose="020B0604020202020204" pitchFamily="34" charset="0"/>
                <a:cs typeface="Arial" panose="020B0604020202020204" pitchFamily="34" charset="0"/>
              </a:rPr>
              <a:t>areas</a:t>
            </a:r>
            <a:r>
              <a:rPr lang="it-IT" b="1" i="1" dirty="0" err="1">
                <a:latin typeface="Arial" panose="020B0604020202020204" pitchFamily="34" charset="0"/>
                <a:cs typeface="Arial" panose="020B0604020202020204" pitchFamily="34" charset="0"/>
              </a:rPr>
              <a:t>,</a:t>
            </a:r>
            <a:r>
              <a:rPr lang="it-IT" i="1" dirty="0" err="1" smtClean="0">
                <a:latin typeface="Arial" panose="020B0604020202020204" pitchFamily="34" charset="0"/>
                <a:cs typeface="Arial" panose="020B0604020202020204" pitchFamily="34" charset="0"/>
              </a:rPr>
              <a:t>scelta</a:t>
            </a:r>
            <a:r>
              <a:rPr lang="it-IT" i="1" dirty="0" smtClean="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dall’esaminatore</a:t>
            </a:r>
          </a:p>
          <a:p>
            <a:pPr marL="285750" indent="-285750">
              <a:lnSpc>
                <a:spcPts val="1500"/>
              </a:lnSpc>
              <a:spcBef>
                <a:spcPts val="1500"/>
              </a:spcBef>
              <a:spcAft>
                <a:spcPts val="750"/>
              </a:spcAft>
              <a:buFontTx/>
              <a:buChar char="-"/>
            </a:pPr>
            <a:endParaRPr lang="it-IT" i="1" dirty="0">
              <a:latin typeface="Arial" panose="020B0604020202020204" pitchFamily="34" charset="0"/>
              <a:cs typeface="Arial" panose="020B0604020202020204" pitchFamily="34" charset="0"/>
            </a:endParaRP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l="1" t="13108" r="-516" b="22330"/>
          <a:stretch/>
        </p:blipFill>
        <p:spPr>
          <a:xfrm>
            <a:off x="6056392" y="2138753"/>
            <a:ext cx="5406254" cy="2923103"/>
          </a:xfrm>
          <a:prstGeom prst="rect">
            <a:avLst/>
          </a:prstGeom>
        </p:spPr>
      </p:pic>
    </p:spTree>
    <p:extLst>
      <p:ext uri="{BB962C8B-B14F-4D97-AF65-F5344CB8AC3E}">
        <p14:creationId xmlns:p14="http://schemas.microsoft.com/office/powerpoint/2010/main" val="102322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68460">
              <a:srgbClr val="DADADA"/>
            </a:gs>
            <a:gs pos="67921">
              <a:srgbClr val="D9D9D9"/>
            </a:gs>
            <a:gs pos="66843">
              <a:srgbClr val="D7D7D7"/>
            </a:gs>
            <a:gs pos="64687">
              <a:srgbClr val="D4D4D4"/>
            </a:gs>
            <a:gs pos="60375">
              <a:srgbClr val="CDCDCD"/>
            </a:gs>
            <a:gs pos="51750">
              <a:srgbClr val="BFBFBF"/>
            </a:gs>
            <a:gs pos="100000">
              <a:srgbClr val="A4A4A4"/>
            </a:gs>
            <a:gs pos="100000">
              <a:schemeClr val="tx2">
                <a:lumMod val="50000"/>
              </a:schemeClr>
            </a:gs>
            <a:gs pos="100000">
              <a:schemeClr val="tx2">
                <a:lumMod val="98000"/>
                <a:lumOff val="2000"/>
              </a:schemeClr>
            </a:gs>
            <a:gs pos="69000">
              <a:schemeClr val="bg2">
                <a:lumMod val="20000"/>
                <a:lumOff val="80000"/>
              </a:schemeClr>
            </a:gs>
          </a:gsLst>
          <a:path path="rect">
            <a:fillToRect l="100000" t="100000"/>
          </a:path>
        </a:gradFill>
        <a:effectLst/>
      </p:bgPr>
    </p:bg>
    <p:spTree>
      <p:nvGrpSpPr>
        <p:cNvPr id="1" name=""/>
        <p:cNvGrpSpPr/>
        <p:nvPr/>
      </p:nvGrpSpPr>
      <p:grpSpPr>
        <a:xfrm>
          <a:off x="0" y="0"/>
          <a:ext cx="0" cy="0"/>
          <a:chOff x="0" y="0"/>
          <a:chExt cx="0" cy="0"/>
        </a:xfrm>
      </p:grpSpPr>
      <p:sp>
        <p:nvSpPr>
          <p:cNvPr id="7" name="Rettangolo 6"/>
          <p:cNvSpPr/>
          <p:nvPr/>
        </p:nvSpPr>
        <p:spPr>
          <a:xfrm>
            <a:off x="250370" y="261258"/>
            <a:ext cx="4044044" cy="5687711"/>
          </a:xfrm>
          <a:prstGeom prst="rect">
            <a:avLst/>
          </a:prstGeom>
        </p:spPr>
        <p:txBody>
          <a:bodyPr wrap="square">
            <a:spAutoFit/>
          </a:bodyPr>
          <a:lstStyle/>
          <a:p>
            <a:pPr lvl="0"/>
            <a:r>
              <a:rPr lang="it-IT" b="1" dirty="0">
                <a:solidFill>
                  <a:srgbClr val="398087"/>
                </a:solidFill>
              </a:rPr>
              <a:t>Modulo </a:t>
            </a:r>
            <a:r>
              <a:rPr lang="it-IT" b="1" i="1" dirty="0">
                <a:solidFill>
                  <a:srgbClr val="398087"/>
                </a:solidFill>
              </a:rPr>
              <a:t>Reading &amp; </a:t>
            </a:r>
            <a:r>
              <a:rPr lang="it-IT" b="1" i="1" dirty="0" err="1">
                <a:solidFill>
                  <a:srgbClr val="398087"/>
                </a:solidFill>
              </a:rPr>
              <a:t>Writing</a:t>
            </a:r>
            <a:r>
              <a:rPr lang="it-IT" dirty="0">
                <a:solidFill>
                  <a:srgbClr val="398087"/>
                </a:solidFill>
              </a:rPr>
              <a:t> </a:t>
            </a:r>
            <a:endParaRPr lang="it-IT" sz="2800" dirty="0">
              <a:solidFill>
                <a:srgbClr val="398087"/>
              </a:solidFill>
            </a:endParaRPr>
          </a:p>
          <a:p>
            <a:pPr lvl="1"/>
            <a:r>
              <a:rPr lang="it-IT" dirty="0">
                <a:solidFill>
                  <a:schemeClr val="accent5">
                    <a:lumMod val="75000"/>
                  </a:schemeClr>
                </a:solidFill>
              </a:rPr>
              <a:t>Task 1- </a:t>
            </a:r>
            <a:r>
              <a:rPr lang="it-IT" b="1" dirty="0">
                <a:solidFill>
                  <a:schemeClr val="accent5">
                    <a:lumMod val="75000"/>
                  </a:schemeClr>
                </a:solidFill>
              </a:rPr>
              <a:t>Long </a:t>
            </a:r>
            <a:r>
              <a:rPr lang="it-IT" b="1" dirty="0" err="1">
                <a:solidFill>
                  <a:schemeClr val="accent5">
                    <a:lumMod val="75000"/>
                  </a:schemeClr>
                </a:solidFill>
              </a:rPr>
              <a:t>reading</a:t>
            </a:r>
            <a:r>
              <a:rPr lang="it-IT" b="1" dirty="0"/>
              <a:t>:</a:t>
            </a:r>
            <a:r>
              <a:rPr lang="it-IT" dirty="0"/>
              <a:t> 15 domande relative a un testo lungo;</a:t>
            </a:r>
            <a:endParaRPr lang="it-IT" sz="2800" dirty="0"/>
          </a:p>
          <a:p>
            <a:pPr lvl="1"/>
            <a:r>
              <a:rPr lang="it-IT" dirty="0">
                <a:solidFill>
                  <a:schemeClr val="accent5">
                    <a:lumMod val="75000"/>
                  </a:schemeClr>
                </a:solidFill>
              </a:rPr>
              <a:t>Task 2 - </a:t>
            </a:r>
            <a:r>
              <a:rPr lang="it-IT" b="1" dirty="0">
                <a:solidFill>
                  <a:schemeClr val="accent5">
                    <a:lumMod val="75000"/>
                  </a:schemeClr>
                </a:solidFill>
              </a:rPr>
              <a:t>Multi-text </a:t>
            </a:r>
            <a:r>
              <a:rPr lang="it-IT" b="1" dirty="0" err="1">
                <a:solidFill>
                  <a:schemeClr val="accent5">
                    <a:lumMod val="75000"/>
                  </a:schemeClr>
                </a:solidFill>
              </a:rPr>
              <a:t>reading</a:t>
            </a:r>
            <a:r>
              <a:rPr lang="it-IT" b="1" dirty="0"/>
              <a:t>:</a:t>
            </a:r>
            <a:r>
              <a:rPr lang="it-IT" dirty="0"/>
              <a:t> 15 domande relative a un numero variabile di testi brevi sullo stesso argomento a seconda del livello;</a:t>
            </a:r>
            <a:endParaRPr lang="it-IT" sz="2800" dirty="0"/>
          </a:p>
          <a:p>
            <a:pPr lvl="1"/>
            <a:r>
              <a:rPr lang="it-IT" dirty="0">
                <a:solidFill>
                  <a:schemeClr val="accent5">
                    <a:lumMod val="75000"/>
                  </a:schemeClr>
                </a:solidFill>
              </a:rPr>
              <a:t>Task 3 - </a:t>
            </a:r>
            <a:r>
              <a:rPr lang="it-IT" b="1" dirty="0">
                <a:solidFill>
                  <a:schemeClr val="accent5">
                    <a:lumMod val="75000"/>
                  </a:schemeClr>
                </a:solidFill>
              </a:rPr>
              <a:t>Reading </a:t>
            </a:r>
            <a:r>
              <a:rPr lang="it-IT" b="1" dirty="0" err="1">
                <a:solidFill>
                  <a:schemeClr val="accent5">
                    <a:lumMod val="75000"/>
                  </a:schemeClr>
                </a:solidFill>
              </a:rPr>
              <a:t>into</a:t>
            </a:r>
            <a:r>
              <a:rPr lang="it-IT" b="1" dirty="0">
                <a:solidFill>
                  <a:schemeClr val="accent5">
                    <a:lumMod val="75000"/>
                  </a:schemeClr>
                </a:solidFill>
              </a:rPr>
              <a:t> </a:t>
            </a:r>
            <a:r>
              <a:rPr lang="it-IT" b="1" dirty="0" err="1" smtClean="0">
                <a:solidFill>
                  <a:schemeClr val="accent5">
                    <a:lumMod val="75000"/>
                  </a:schemeClr>
                </a:solidFill>
              </a:rPr>
              <a:t>writing</a:t>
            </a:r>
            <a:r>
              <a:rPr lang="it-IT" b="1" dirty="0" smtClean="0">
                <a:solidFill>
                  <a:schemeClr val="accent5">
                    <a:lumMod val="75000"/>
                  </a:schemeClr>
                </a:solidFill>
              </a:rPr>
              <a:t> </a:t>
            </a:r>
            <a:r>
              <a:rPr lang="it-IT" dirty="0" smtClean="0"/>
              <a:t>produzione </a:t>
            </a:r>
            <a:r>
              <a:rPr lang="it-IT" dirty="0"/>
              <a:t>di un testo di lunghezza variabile a seconda del livello partendo dalle informazioni contenute nel </a:t>
            </a:r>
            <a:r>
              <a:rPr lang="it-IT" i="1" dirty="0"/>
              <a:t>multi-text </a:t>
            </a:r>
            <a:r>
              <a:rPr lang="it-IT" i="1" dirty="0" err="1"/>
              <a:t>reading</a:t>
            </a:r>
            <a:r>
              <a:rPr lang="it-IT" i="1" dirty="0"/>
              <a:t> task</a:t>
            </a:r>
            <a:r>
              <a:rPr lang="it-IT" dirty="0"/>
              <a:t>;</a:t>
            </a:r>
            <a:endParaRPr lang="it-IT" sz="2800" dirty="0"/>
          </a:p>
          <a:p>
            <a:pPr lvl="1"/>
            <a:r>
              <a:rPr lang="it-IT" dirty="0">
                <a:solidFill>
                  <a:schemeClr val="accent5">
                    <a:lumMod val="75000"/>
                  </a:schemeClr>
                </a:solidFill>
              </a:rPr>
              <a:t>Task 4 - </a:t>
            </a:r>
            <a:r>
              <a:rPr lang="it-IT" b="1" dirty="0">
                <a:solidFill>
                  <a:schemeClr val="accent5">
                    <a:lumMod val="75000"/>
                  </a:schemeClr>
                </a:solidFill>
              </a:rPr>
              <a:t>Extended </a:t>
            </a:r>
            <a:r>
              <a:rPr lang="it-IT" b="1" dirty="0" err="1">
                <a:solidFill>
                  <a:schemeClr val="accent5">
                    <a:lumMod val="75000"/>
                  </a:schemeClr>
                </a:solidFill>
              </a:rPr>
              <a:t>Writing</a:t>
            </a:r>
            <a:r>
              <a:rPr lang="it-IT" b="1" dirty="0"/>
              <a:t> </a:t>
            </a:r>
            <a:r>
              <a:rPr lang="it-IT" dirty="0" smtClean="0"/>
              <a:t>produzione </a:t>
            </a:r>
            <a:r>
              <a:rPr lang="it-IT" dirty="0"/>
              <a:t>di un testo scritto di lunghezza e genere variabili a seconda del livello.</a:t>
            </a:r>
            <a:endParaRPr lang="it-IT" sz="2800" dirty="0"/>
          </a:p>
          <a:p>
            <a:pPr marL="342900" lvl="0" indent="-342900">
              <a:lnSpc>
                <a:spcPct val="120000"/>
              </a:lnSpc>
              <a:spcAft>
                <a:spcPts val="800"/>
              </a:spcAft>
              <a:buSzPts val="1000"/>
              <a:buFont typeface="Symbol" panose="05050102010706020507" pitchFamily="18" charset="2"/>
              <a:buChar char=""/>
              <a:tabLst>
                <a:tab pos="457200" algn="l"/>
              </a:tabLst>
            </a:pPr>
            <a:endParaRPr lang="it-IT" i="1"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Segnaposto contenuto 4" descr="IS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94414" y="933050"/>
            <a:ext cx="7703918" cy="4344125"/>
          </a:xfrm>
          <a:prstGeom prst="rect">
            <a:avLst/>
          </a:prstGeom>
          <a:noFill/>
          <a:ln>
            <a:noFill/>
          </a:ln>
        </p:spPr>
      </p:pic>
    </p:spTree>
    <p:extLst>
      <p:ext uri="{BB962C8B-B14F-4D97-AF65-F5344CB8AC3E}">
        <p14:creationId xmlns:p14="http://schemas.microsoft.com/office/powerpoint/2010/main" val="1437631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68460">
              <a:srgbClr val="DADADA"/>
            </a:gs>
            <a:gs pos="67921">
              <a:srgbClr val="D9D9D9"/>
            </a:gs>
            <a:gs pos="66843">
              <a:srgbClr val="D7D7D7"/>
            </a:gs>
            <a:gs pos="64687">
              <a:srgbClr val="D4D4D4"/>
            </a:gs>
            <a:gs pos="60375">
              <a:srgbClr val="CDCDCD"/>
            </a:gs>
            <a:gs pos="51750">
              <a:srgbClr val="BFBFBF"/>
            </a:gs>
            <a:gs pos="100000">
              <a:srgbClr val="A4A4A4"/>
            </a:gs>
            <a:gs pos="100000">
              <a:schemeClr val="tx2">
                <a:lumMod val="50000"/>
              </a:schemeClr>
            </a:gs>
            <a:gs pos="100000">
              <a:schemeClr val="tx2">
                <a:lumMod val="98000"/>
                <a:lumOff val="2000"/>
              </a:schemeClr>
            </a:gs>
            <a:gs pos="69000">
              <a:schemeClr val="bg2">
                <a:lumMod val="20000"/>
                <a:lumOff val="8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Rettangolo 6"/>
          <p:cNvSpPr/>
          <p:nvPr/>
        </p:nvSpPr>
        <p:spPr>
          <a:xfrm>
            <a:off x="250370" y="261258"/>
            <a:ext cx="4044044" cy="4703082"/>
          </a:xfrm>
          <a:prstGeom prst="rect">
            <a:avLst/>
          </a:prstGeom>
        </p:spPr>
        <p:txBody>
          <a:bodyPr wrap="square">
            <a:spAutoFit/>
          </a:bodyPr>
          <a:lstStyle/>
          <a:p>
            <a:pPr lvl="0"/>
            <a:endParaRPr lang="it-IT" sz="2800" dirty="0"/>
          </a:p>
          <a:p>
            <a:pPr lvl="0"/>
            <a:r>
              <a:rPr lang="it-IT" b="1" i="1" dirty="0">
                <a:solidFill>
                  <a:schemeClr val="accent5">
                    <a:lumMod val="75000"/>
                  </a:schemeClr>
                </a:solidFill>
                <a:latin typeface="Arial" panose="020B0604020202020204" pitchFamily="34" charset="0"/>
                <a:cs typeface="Arial" panose="020B0604020202020204" pitchFamily="34" charset="0"/>
              </a:rPr>
              <a:t>Modulo </a:t>
            </a:r>
            <a:r>
              <a:rPr lang="it-IT" b="1" i="1" dirty="0" err="1">
                <a:solidFill>
                  <a:schemeClr val="accent5">
                    <a:lumMod val="75000"/>
                  </a:schemeClr>
                </a:solidFill>
                <a:latin typeface="Arial" panose="020B0604020202020204" pitchFamily="34" charset="0"/>
                <a:cs typeface="Arial" panose="020B0604020202020204" pitchFamily="34" charset="0"/>
              </a:rPr>
              <a:t>Speaking</a:t>
            </a:r>
            <a:r>
              <a:rPr lang="it-IT" b="1" i="1" dirty="0">
                <a:solidFill>
                  <a:schemeClr val="accent5">
                    <a:lumMod val="75000"/>
                  </a:schemeClr>
                </a:solidFill>
                <a:latin typeface="Arial" panose="020B0604020202020204" pitchFamily="34" charset="0"/>
                <a:cs typeface="Arial" panose="020B0604020202020204" pitchFamily="34" charset="0"/>
              </a:rPr>
              <a:t> &amp; </a:t>
            </a:r>
            <a:r>
              <a:rPr lang="it-IT" b="1" i="1" dirty="0" err="1">
                <a:solidFill>
                  <a:schemeClr val="accent5">
                    <a:lumMod val="75000"/>
                  </a:schemeClr>
                </a:solidFill>
                <a:latin typeface="Arial" panose="020B0604020202020204" pitchFamily="34" charset="0"/>
                <a:cs typeface="Arial" panose="020B0604020202020204" pitchFamily="34" charset="0"/>
              </a:rPr>
              <a:t>Listening</a:t>
            </a:r>
            <a:endParaRPr lang="it-IT" sz="2800" i="1" dirty="0">
              <a:solidFill>
                <a:schemeClr val="accent5">
                  <a:lumMod val="75000"/>
                </a:schemeClr>
              </a:solidFill>
              <a:latin typeface="Arial" panose="020B0604020202020204" pitchFamily="34" charset="0"/>
              <a:cs typeface="Arial" panose="020B0604020202020204" pitchFamily="34" charset="0"/>
            </a:endParaRPr>
          </a:p>
          <a:p>
            <a:pPr lvl="1"/>
            <a:r>
              <a:rPr lang="it-IT" b="1" i="1" dirty="0" err="1">
                <a:solidFill>
                  <a:schemeClr val="accent5">
                    <a:lumMod val="75000"/>
                  </a:schemeClr>
                </a:solidFill>
                <a:latin typeface="Arial" panose="020B0604020202020204" pitchFamily="34" charset="0"/>
                <a:cs typeface="Arial" panose="020B0604020202020204" pitchFamily="34" charset="0"/>
              </a:rPr>
              <a:t>Topic</a:t>
            </a:r>
            <a:r>
              <a:rPr lang="it-IT" b="1" i="1" dirty="0">
                <a:solidFill>
                  <a:schemeClr val="accent5">
                    <a:lumMod val="75000"/>
                  </a:schemeClr>
                </a:solidFill>
                <a:latin typeface="Arial" panose="020B0604020202020204" pitchFamily="34" charset="0"/>
                <a:cs typeface="Arial" panose="020B0604020202020204" pitchFamily="34" charset="0"/>
              </a:rPr>
              <a:t> task:</a:t>
            </a:r>
            <a:r>
              <a:rPr lang="it-IT" i="1" dirty="0">
                <a:solidFill>
                  <a:schemeClr val="accent5">
                    <a:lumMod val="75000"/>
                  </a:schemeClr>
                </a:solidFill>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discussione di un argomento scelto dal candidato;</a:t>
            </a:r>
            <a:endParaRPr lang="it-IT" sz="2800" i="1" dirty="0">
              <a:latin typeface="Arial" panose="020B0604020202020204" pitchFamily="34" charset="0"/>
              <a:cs typeface="Arial" panose="020B0604020202020204" pitchFamily="34" charset="0"/>
            </a:endParaRPr>
          </a:p>
          <a:p>
            <a:pPr lvl="1"/>
            <a:r>
              <a:rPr lang="it-IT" b="1" i="1" dirty="0">
                <a:solidFill>
                  <a:schemeClr val="accent5">
                    <a:lumMod val="75000"/>
                  </a:schemeClr>
                </a:solidFill>
                <a:latin typeface="Arial" panose="020B0604020202020204" pitchFamily="34" charset="0"/>
                <a:cs typeface="Arial" panose="020B0604020202020204" pitchFamily="34" charset="0"/>
              </a:rPr>
              <a:t>Collaborative task:</a:t>
            </a:r>
            <a:r>
              <a:rPr lang="it-IT" i="1" dirty="0">
                <a:solidFill>
                  <a:schemeClr val="accent5">
                    <a:lumMod val="75000"/>
                  </a:schemeClr>
                </a:solidFill>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interazione spontanea e collaborativa tra candidato ed esaminatore;</a:t>
            </a:r>
            <a:endParaRPr lang="it-IT" sz="2800" i="1" dirty="0">
              <a:latin typeface="Arial" panose="020B0604020202020204" pitchFamily="34" charset="0"/>
              <a:cs typeface="Arial" panose="020B0604020202020204" pitchFamily="34" charset="0"/>
            </a:endParaRPr>
          </a:p>
          <a:p>
            <a:pPr lvl="1"/>
            <a:r>
              <a:rPr lang="it-IT" b="1" i="1" dirty="0" err="1" smtClean="0">
                <a:solidFill>
                  <a:schemeClr val="accent5">
                    <a:lumMod val="75000"/>
                  </a:schemeClr>
                </a:solidFill>
                <a:latin typeface="Arial" panose="020B0604020202020204" pitchFamily="34" charset="0"/>
                <a:cs typeface="Arial" panose="020B0604020202020204" pitchFamily="34" charset="0"/>
              </a:rPr>
              <a:t>Conversation</a:t>
            </a:r>
            <a:r>
              <a:rPr lang="it-IT" b="1" i="1" dirty="0" smtClean="0">
                <a:latin typeface="Arial" panose="020B0604020202020204" pitchFamily="34" charset="0"/>
                <a:cs typeface="Arial" panose="020B0604020202020204" pitchFamily="34" charset="0"/>
              </a:rPr>
              <a:t>:</a:t>
            </a:r>
            <a:r>
              <a:rPr lang="it-IT" i="1" dirty="0" smtClean="0">
                <a:latin typeface="Arial" panose="020B0604020202020204" pitchFamily="34" charset="0"/>
                <a:cs typeface="Arial" panose="020B0604020202020204" pitchFamily="34" charset="0"/>
              </a:rPr>
              <a:t> </a:t>
            </a:r>
            <a:r>
              <a:rPr lang="it-IT" i="1" dirty="0">
                <a:latin typeface="Arial" panose="020B0604020202020204" pitchFamily="34" charset="0"/>
                <a:cs typeface="Arial" panose="020B0604020202020204" pitchFamily="34" charset="0"/>
              </a:rPr>
              <a:t>scambio di idee e opinioni su un’area di conversazione scelta dall’esaminatore;</a:t>
            </a:r>
            <a:endParaRPr lang="it-IT" sz="2800" i="1" dirty="0">
              <a:latin typeface="Arial" panose="020B0604020202020204" pitchFamily="34" charset="0"/>
              <a:cs typeface="Arial" panose="020B0604020202020204" pitchFamily="34" charset="0"/>
            </a:endParaRPr>
          </a:p>
          <a:p>
            <a:pPr lvl="1"/>
            <a:r>
              <a:rPr lang="it-IT" b="1" i="1" dirty="0" err="1">
                <a:solidFill>
                  <a:schemeClr val="accent5">
                    <a:lumMod val="75000"/>
                  </a:schemeClr>
                </a:solidFill>
                <a:latin typeface="Arial" panose="020B0604020202020204" pitchFamily="34" charset="0"/>
                <a:cs typeface="Arial" panose="020B0604020202020204" pitchFamily="34" charset="0"/>
              </a:rPr>
              <a:t>Independent</a:t>
            </a:r>
            <a:r>
              <a:rPr lang="it-IT" b="1" i="1" dirty="0">
                <a:solidFill>
                  <a:schemeClr val="accent5">
                    <a:lumMod val="75000"/>
                  </a:schemeClr>
                </a:solidFill>
                <a:latin typeface="Arial" panose="020B0604020202020204" pitchFamily="34" charset="0"/>
                <a:cs typeface="Arial" panose="020B0604020202020204" pitchFamily="34" charset="0"/>
              </a:rPr>
              <a:t> </a:t>
            </a:r>
            <a:r>
              <a:rPr lang="it-IT" b="1" i="1" dirty="0" err="1">
                <a:solidFill>
                  <a:schemeClr val="accent5">
                    <a:lumMod val="75000"/>
                  </a:schemeClr>
                </a:solidFill>
                <a:latin typeface="Arial" panose="020B0604020202020204" pitchFamily="34" charset="0"/>
                <a:cs typeface="Arial" panose="020B0604020202020204" pitchFamily="34" charset="0"/>
              </a:rPr>
              <a:t>Listening</a:t>
            </a:r>
            <a:r>
              <a:rPr lang="it-IT" b="1" i="1" dirty="0">
                <a:solidFill>
                  <a:schemeClr val="accent5">
                    <a:lumMod val="75000"/>
                  </a:schemeClr>
                </a:solidFill>
                <a:latin typeface="Arial" panose="020B0604020202020204" pitchFamily="34" charset="0"/>
                <a:cs typeface="Arial" panose="020B0604020202020204" pitchFamily="34" charset="0"/>
              </a:rPr>
              <a:t> </a:t>
            </a:r>
            <a:r>
              <a:rPr lang="it-IT" i="1" dirty="0" smtClean="0">
                <a:latin typeface="Arial" panose="020B0604020202020204" pitchFamily="34" charset="0"/>
                <a:cs typeface="Arial" panose="020B0604020202020204" pitchFamily="34" charset="0"/>
              </a:rPr>
              <a:t>ascolto </a:t>
            </a:r>
            <a:r>
              <a:rPr lang="it-IT" i="1" dirty="0">
                <a:latin typeface="Arial" panose="020B0604020202020204" pitchFamily="34" charset="0"/>
                <a:cs typeface="Arial" panose="020B0604020202020204" pitchFamily="34" charset="0"/>
              </a:rPr>
              <a:t>di 1 o 2 brani registrati (a secondo del livello) con diversi task di comprensione.</a:t>
            </a:r>
            <a:endParaRPr lang="it-IT" sz="2800" i="1" dirty="0">
              <a:latin typeface="Arial" panose="020B060402020202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endParaRPr lang="it-IT" i="1"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414" y="2047602"/>
            <a:ext cx="7744449" cy="3210197"/>
          </a:xfrm>
          <a:prstGeom prst="rect">
            <a:avLst/>
          </a:prstGeom>
          <a:solidFill>
            <a:schemeClr val="tx1"/>
          </a:solidFill>
        </p:spPr>
      </p:pic>
    </p:spTree>
    <p:extLst>
      <p:ext uri="{BB962C8B-B14F-4D97-AF65-F5344CB8AC3E}">
        <p14:creationId xmlns:p14="http://schemas.microsoft.com/office/powerpoint/2010/main" val="3736637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68460">
              <a:srgbClr val="DADADA"/>
            </a:gs>
            <a:gs pos="67921">
              <a:srgbClr val="D9D9D9"/>
            </a:gs>
            <a:gs pos="66843">
              <a:srgbClr val="D7D7D7"/>
            </a:gs>
            <a:gs pos="64687">
              <a:srgbClr val="D4D4D4"/>
            </a:gs>
            <a:gs pos="60375">
              <a:srgbClr val="CDCDCD"/>
            </a:gs>
            <a:gs pos="51750">
              <a:srgbClr val="BFBFBF"/>
            </a:gs>
            <a:gs pos="100000">
              <a:srgbClr val="A4A4A4"/>
            </a:gs>
            <a:gs pos="100000">
              <a:schemeClr val="tx2">
                <a:lumMod val="50000"/>
              </a:schemeClr>
            </a:gs>
            <a:gs pos="100000">
              <a:schemeClr val="tx2">
                <a:lumMod val="98000"/>
                <a:lumOff val="2000"/>
              </a:schemeClr>
            </a:gs>
            <a:gs pos="69000">
              <a:schemeClr val="bg2">
                <a:lumMod val="20000"/>
                <a:lumOff val="80000"/>
              </a:schemeClr>
            </a:gs>
          </a:gsLst>
          <a:path path="rect">
            <a:fillToRect l="100000" t="100000"/>
          </a:path>
        </a:gradFill>
        <a:effectLst/>
      </p:bgPr>
    </p:bg>
    <p:spTree>
      <p:nvGrpSpPr>
        <p:cNvPr id="1" name=""/>
        <p:cNvGrpSpPr/>
        <p:nvPr/>
      </p:nvGrpSpPr>
      <p:grpSpPr>
        <a:xfrm>
          <a:off x="0" y="0"/>
          <a:ext cx="0" cy="0"/>
          <a:chOff x="0" y="0"/>
          <a:chExt cx="0" cy="0"/>
        </a:xfrm>
      </p:grpSpPr>
      <p:pic>
        <p:nvPicPr>
          <p:cNvPr id="3" name="Immagine 2" descr="I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0" y="841297"/>
            <a:ext cx="6760029" cy="5143500"/>
          </a:xfrm>
          <a:prstGeom prst="rect">
            <a:avLst/>
          </a:prstGeom>
          <a:noFill/>
          <a:ln>
            <a:noFill/>
          </a:ln>
        </p:spPr>
      </p:pic>
      <p:sp>
        <p:nvSpPr>
          <p:cNvPr id="2" name="Rettangolo 1"/>
          <p:cNvSpPr/>
          <p:nvPr/>
        </p:nvSpPr>
        <p:spPr>
          <a:xfrm>
            <a:off x="255816" y="571500"/>
            <a:ext cx="5034641" cy="5683094"/>
          </a:xfrm>
          <a:prstGeom prst="rect">
            <a:avLst/>
          </a:prstGeom>
        </p:spPr>
        <p:txBody>
          <a:bodyPr wrap="square">
            <a:spAutoFit/>
          </a:bodyPr>
          <a:lstStyle/>
          <a:p>
            <a:pPr>
              <a:lnSpc>
                <a:spcPts val="1800"/>
              </a:lnSpc>
              <a:spcBef>
                <a:spcPts val="1500"/>
              </a:spcBef>
              <a:spcAft>
                <a:spcPts val="750"/>
              </a:spcAft>
            </a:pPr>
            <a:r>
              <a:rPr lang="it-IT" sz="2400" kern="1800" dirty="0" smtClean="0">
                <a:solidFill>
                  <a:schemeClr val="accent1">
                    <a:lumMod val="75000"/>
                  </a:schemeClr>
                </a:solidFill>
                <a:latin typeface="Arial Black" panose="020B0A04020102020204" pitchFamily="34" charset="0"/>
                <a:ea typeface="Times New Roman" panose="02020603050405020304" pitchFamily="18" charset="0"/>
                <a:cs typeface="Helvetica" panose="020B0604020202020204" pitchFamily="34" charset="0"/>
              </a:rPr>
              <a:t>SPOKEN ENGLISH FOR</a:t>
            </a:r>
          </a:p>
          <a:p>
            <a:pPr>
              <a:lnSpc>
                <a:spcPts val="1800"/>
              </a:lnSpc>
              <a:spcBef>
                <a:spcPts val="1500"/>
              </a:spcBef>
              <a:spcAft>
                <a:spcPts val="750"/>
              </a:spcAft>
            </a:pPr>
            <a:r>
              <a:rPr lang="it-IT" sz="2400" kern="1800" dirty="0" smtClean="0">
                <a:solidFill>
                  <a:schemeClr val="accent1">
                    <a:lumMod val="75000"/>
                  </a:schemeClr>
                </a:solidFill>
                <a:latin typeface="Arial Black" panose="020B0A04020102020204" pitchFamily="34" charset="0"/>
                <a:ea typeface="Times New Roman" panose="02020603050405020304" pitchFamily="18" charset="0"/>
                <a:cs typeface="Helvetica" panose="020B0604020202020204" pitchFamily="34" charset="0"/>
              </a:rPr>
              <a:t> WORK</a:t>
            </a:r>
            <a:endParaRPr lang="it-IT" sz="2400" dirty="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i="1" dirty="0" smtClean="0">
                <a:latin typeface="Arial" panose="020B0604020202020204" pitchFamily="34" charset="0"/>
                <a:ea typeface="Times New Roman" panose="02020603050405020304" pitchFamily="18" charset="0"/>
                <a:cs typeface="Arial" panose="020B0604020202020204" pitchFamily="34" charset="0"/>
              </a:rPr>
              <a:t>Esame </a:t>
            </a:r>
            <a:r>
              <a:rPr lang="it-IT" i="1" dirty="0">
                <a:latin typeface="Arial" panose="020B0604020202020204" pitchFamily="34" charset="0"/>
                <a:ea typeface="Times New Roman" panose="02020603050405020304" pitchFamily="18" charset="0"/>
                <a:cs typeface="Arial" panose="020B0604020202020204" pitchFamily="34" charset="0"/>
              </a:rPr>
              <a:t>orale che valuta le abilità di produzione orale e di ascolto (</a:t>
            </a:r>
            <a:r>
              <a:rPr lang="it-IT" i="1" dirty="0" err="1">
                <a:latin typeface="Arial" panose="020B0604020202020204" pitchFamily="34" charset="0"/>
                <a:ea typeface="Times New Roman" panose="02020603050405020304" pitchFamily="18" charset="0"/>
                <a:cs typeface="Arial" panose="020B0604020202020204" pitchFamily="34" charset="0"/>
              </a:rPr>
              <a:t>Speaking</a:t>
            </a:r>
            <a:r>
              <a:rPr lang="it-IT" i="1" dirty="0">
                <a:latin typeface="Arial" panose="020B0604020202020204" pitchFamily="34" charset="0"/>
                <a:ea typeface="Times New Roman" panose="02020603050405020304" pitchFamily="18" charset="0"/>
                <a:cs typeface="Arial" panose="020B0604020202020204" pitchFamily="34" charset="0"/>
              </a:rPr>
              <a:t> e </a:t>
            </a:r>
            <a:r>
              <a:rPr lang="it-IT" i="1" dirty="0" err="1">
                <a:latin typeface="Arial" panose="020B0604020202020204" pitchFamily="34" charset="0"/>
                <a:ea typeface="Times New Roman" panose="02020603050405020304" pitchFamily="18" charset="0"/>
                <a:cs typeface="Arial" panose="020B0604020202020204" pitchFamily="34" charset="0"/>
              </a:rPr>
              <a:t>Listening</a:t>
            </a:r>
            <a:r>
              <a:rPr lang="it-IT" i="1" dirty="0">
                <a:latin typeface="Arial" panose="020B0604020202020204" pitchFamily="34" charset="0"/>
                <a:ea typeface="Times New Roman" panose="02020603050405020304" pitchFamily="18" charset="0"/>
                <a:cs typeface="Arial" panose="020B0604020202020204" pitchFamily="34" charset="0"/>
              </a:rPr>
              <a:t>) in un ambito professionale a scelta del candidato</a:t>
            </a:r>
            <a:endParaRPr lang="it-IT" i="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i="1" dirty="0">
                <a:latin typeface="Arial" panose="020B0604020202020204" pitchFamily="34" charset="0"/>
                <a:ea typeface="Times New Roman" panose="02020603050405020304" pitchFamily="18" charset="0"/>
                <a:cs typeface="Arial" panose="020B0604020202020204" pitchFamily="34" charset="0"/>
              </a:rPr>
              <a:t>Task linguistici che rispecchiano situazioni lavorative reali, come sostenere una telefonata di lavoro in inglese</a:t>
            </a:r>
            <a:endParaRPr lang="it-IT" i="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i="1" dirty="0">
                <a:latin typeface="Arial" panose="020B0604020202020204" pitchFamily="34" charset="0"/>
                <a:ea typeface="Times New Roman" panose="02020603050405020304" pitchFamily="18" charset="0"/>
                <a:cs typeface="Arial" panose="020B0604020202020204" pitchFamily="34" charset="0"/>
              </a:rPr>
              <a:t>Esperienza utile in vista di un colloquio di lavoro in inglese</a:t>
            </a:r>
            <a:endParaRPr lang="it-IT" i="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i="1" dirty="0" smtClean="0">
                <a:latin typeface="Arial" panose="020B0604020202020204" pitchFamily="34" charset="0"/>
                <a:ea typeface="Times New Roman" panose="02020603050405020304" pitchFamily="18" charset="0"/>
                <a:cs typeface="Arial" panose="020B0604020202020204" pitchFamily="34" charset="0"/>
              </a:rPr>
              <a:t>Disponibile in quattro livelli (da B1 a C1 del Quadro Comune Europeo di Riferimento)</a:t>
            </a:r>
            <a:endParaRPr lang="it-IT" sz="2800" i="1"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i="1" dirty="0" smtClean="0">
                <a:latin typeface="Arial" panose="020B0604020202020204" pitchFamily="34" charset="0"/>
                <a:ea typeface="Times New Roman" panose="02020603050405020304" pitchFamily="18" charset="0"/>
                <a:cs typeface="Arial" panose="020B0604020202020204" pitchFamily="34" charset="0"/>
              </a:rPr>
              <a:t>Adatto </a:t>
            </a:r>
            <a:r>
              <a:rPr lang="it-IT" i="1" dirty="0">
                <a:latin typeface="Arial" panose="020B0604020202020204" pitchFamily="34" charset="0"/>
                <a:ea typeface="Times New Roman" panose="02020603050405020304" pitchFamily="18" charset="0"/>
                <a:cs typeface="Arial" panose="020B0604020202020204" pitchFamily="34" charset="0"/>
              </a:rPr>
              <a:t>per candidati a partire dall’età di 16 anni</a:t>
            </a:r>
            <a:endParaRPr lang="it-IT" sz="28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3204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Rettangolo 1"/>
          <p:cNvSpPr/>
          <p:nvPr/>
        </p:nvSpPr>
        <p:spPr>
          <a:xfrm>
            <a:off x="293917" y="522515"/>
            <a:ext cx="5910942" cy="6202724"/>
          </a:xfrm>
          <a:prstGeom prst="rect">
            <a:avLst/>
          </a:prstGeom>
        </p:spPr>
        <p:txBody>
          <a:bodyPr wrap="square">
            <a:spAutoFit/>
          </a:bodyPr>
          <a:lstStyle/>
          <a:p>
            <a:pPr>
              <a:lnSpc>
                <a:spcPct val="120000"/>
              </a:lnSpc>
              <a:spcAft>
                <a:spcPts val="750"/>
              </a:spcAft>
            </a:pPr>
            <a:r>
              <a:rPr lang="it-IT" sz="2400" dirty="0" smtClean="0">
                <a:solidFill>
                  <a:schemeClr val="accent5">
                    <a:lumMod val="60000"/>
                    <a:lumOff val="40000"/>
                  </a:schemeClr>
                </a:solidFill>
                <a:latin typeface="Arial Black" panose="020B0A04020102020204" pitchFamily="34" charset="0"/>
                <a:ea typeface="Times New Roman" panose="02020603050405020304" pitchFamily="18" charset="0"/>
                <a:cs typeface="Helvetica" panose="020B0604020202020204" pitchFamily="34" charset="0"/>
              </a:rPr>
              <a:t>TRINITY STARS</a:t>
            </a:r>
          </a:p>
          <a:p>
            <a:pPr>
              <a:lnSpc>
                <a:spcPct val="120000"/>
              </a:lnSpc>
              <a:spcAft>
                <a:spcPts val="750"/>
              </a:spcAft>
            </a:pPr>
            <a:endParaRPr lang="it-IT" dirty="0">
              <a:solidFill>
                <a:srgbClr val="333333"/>
              </a:solidFill>
              <a:latin typeface="Verdana" panose="020B0604030504040204" pitchFamily="34" charset="0"/>
              <a:ea typeface="Times New Roman" panose="02020603050405020304" pitchFamily="18" charset="0"/>
              <a:cs typeface="Helvetica" panose="020B0604020202020204" pitchFamily="34" charset="0"/>
            </a:endParaRPr>
          </a:p>
          <a:p>
            <a:pPr algn="just">
              <a:spcAft>
                <a:spcPts val="750"/>
              </a:spcAft>
            </a:pPr>
            <a:r>
              <a:rPr lang="it-IT" sz="1600" i="1" dirty="0" err="1" smtClean="0">
                <a:latin typeface="Verdana" panose="020B0604030504040204" pitchFamily="34" charset="0"/>
                <a:ea typeface="Verdana" panose="020B0604030504040204" pitchFamily="34" charset="0"/>
                <a:cs typeface="Verdana" panose="020B0604030504040204" pitchFamily="34" charset="0"/>
              </a:rPr>
              <a:t>Trinity</a:t>
            </a:r>
            <a:r>
              <a:rPr lang="it-IT" sz="1600" i="1" dirty="0" smtClean="0">
                <a:latin typeface="Verdana" panose="020B0604030504040204" pitchFamily="34" charset="0"/>
                <a:ea typeface="Verdana" panose="020B0604030504040204" pitchFamily="34" charset="0"/>
                <a:cs typeface="Verdana" panose="020B0604030504040204" pitchFamily="34" charset="0"/>
              </a:rPr>
              <a:t> Stars Award è stato ideato per incoraggiare l’apprendimento della lingua inglese da parte di alunni d’età compresa tra i </a:t>
            </a:r>
            <a:r>
              <a:rPr lang="it-IT"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3 e i 12 anni</a:t>
            </a:r>
          </a:p>
          <a:p>
            <a:pPr algn="just">
              <a:spcAft>
                <a:spcPts val="750"/>
              </a:spcAft>
            </a:pPr>
            <a:r>
              <a:rPr lang="it-IT" sz="1600" i="1" dirty="0" smtClean="0">
                <a:latin typeface="Verdana" panose="020B0604030504040204" pitchFamily="34" charset="0"/>
                <a:ea typeface="Verdana" panose="020B0604030504040204" pitchFamily="34" charset="0"/>
                <a:cs typeface="Verdana" panose="020B0604030504040204" pitchFamily="34" charset="0"/>
              </a:rPr>
              <a:t>I bambini, guidati dal proprio insegnante, preparano brevi dialoghi, canzoni, filastrocche o racconti in lingua inglese e li presentano come gruppo a un esperto </a:t>
            </a:r>
            <a:r>
              <a:rPr lang="it-IT" sz="1600" i="1" dirty="0" err="1" smtClean="0">
                <a:latin typeface="Verdana" panose="020B0604030504040204" pitchFamily="34" charset="0"/>
                <a:ea typeface="Verdana" panose="020B0604030504040204" pitchFamily="34" charset="0"/>
                <a:cs typeface="Verdana" panose="020B0604030504040204" pitchFamily="34" charset="0"/>
              </a:rPr>
              <a:t>Trinity</a:t>
            </a:r>
            <a:endParaRPr lang="it-IT" sz="1600" i="1" dirty="0" smtClean="0">
              <a:latin typeface="Verdana" panose="020B0604030504040204" pitchFamily="34" charset="0"/>
              <a:ea typeface="Verdana" panose="020B0604030504040204" pitchFamily="34" charset="0"/>
              <a:cs typeface="Verdana" panose="020B0604030504040204" pitchFamily="34" charset="0"/>
            </a:endParaRPr>
          </a:p>
          <a:p>
            <a:pPr algn="just"/>
            <a:r>
              <a:rPr lang="it-IT" sz="1600" i="1" dirty="0" err="1" smtClean="0">
                <a:latin typeface="Verdana" panose="020B0604030504040204" pitchFamily="34" charset="0"/>
                <a:ea typeface="Verdana" panose="020B0604030504040204" pitchFamily="34" charset="0"/>
                <a:cs typeface="Verdana" panose="020B0604030504040204" pitchFamily="34" charset="0"/>
              </a:rPr>
              <a:t>Trinity</a:t>
            </a:r>
            <a:r>
              <a:rPr lang="it-IT" sz="1600" i="1" dirty="0" smtClean="0">
                <a:latin typeface="Verdana" panose="020B0604030504040204" pitchFamily="34" charset="0"/>
                <a:ea typeface="Verdana" panose="020B0604030504040204" pitchFamily="34" charset="0"/>
                <a:cs typeface="Verdana" panose="020B0604030504040204" pitchFamily="34" charset="0"/>
              </a:rPr>
              <a:t> Stars non è un esame e non prevede promozioni o bocciature.</a:t>
            </a:r>
          </a:p>
          <a:p>
            <a:pPr lvl="0" algn="just"/>
            <a:r>
              <a:rPr lang="it-IT" sz="1600" i="1" dirty="0" smtClean="0">
                <a:latin typeface="Verdana" panose="020B0604030504040204" pitchFamily="34" charset="0"/>
                <a:ea typeface="Verdana" panose="020B0604030504040204" pitchFamily="34" charset="0"/>
                <a:cs typeface="Verdana" panose="020B0604030504040204" pitchFamily="34" charset="0"/>
              </a:rPr>
              <a:t> </a:t>
            </a:r>
            <a:r>
              <a:rPr lang="it-IT" sz="1600" i="1" dirty="0">
                <a:latin typeface="Verdana" panose="020B0604030504040204" pitchFamily="34" charset="0"/>
                <a:ea typeface="Verdana" panose="020B0604030504040204" pitchFamily="34" charset="0"/>
                <a:cs typeface="Verdana" panose="020B0604030504040204" pitchFamily="34" charset="0"/>
              </a:rPr>
              <a:t>I docenti che hanno preparato i bambini avranno l’opportunità di partecipare ad un incontro di feedback con l’esperto </a:t>
            </a:r>
            <a:r>
              <a:rPr lang="it-IT" sz="1600" i="1" dirty="0" err="1">
                <a:latin typeface="Verdana" panose="020B0604030504040204" pitchFamily="34" charset="0"/>
                <a:ea typeface="Verdana" panose="020B0604030504040204" pitchFamily="34" charset="0"/>
                <a:cs typeface="Verdana" panose="020B0604030504040204" pitchFamily="34" charset="0"/>
              </a:rPr>
              <a:t>Trinity</a:t>
            </a:r>
            <a:r>
              <a:rPr lang="it-IT" sz="1600" i="1" dirty="0">
                <a:latin typeface="Verdana" panose="020B0604030504040204" pitchFamily="34" charset="0"/>
                <a:ea typeface="Verdana" panose="020B0604030504040204" pitchFamily="34" charset="0"/>
                <a:cs typeface="Verdana" panose="020B0604030504040204" pitchFamily="34" charset="0"/>
              </a:rPr>
              <a:t> in cui potranno scambiare buone pratiche e spunti didattici utili;</a:t>
            </a:r>
          </a:p>
          <a:p>
            <a:pPr lvl="0" algn="just"/>
            <a:r>
              <a:rPr lang="it-IT" sz="1600" i="1" dirty="0">
                <a:latin typeface="Verdana" panose="020B0604030504040204" pitchFamily="34" charset="0"/>
                <a:ea typeface="Verdana" panose="020B0604030504040204" pitchFamily="34" charset="0"/>
                <a:cs typeface="Verdana" panose="020B0604030504040204" pitchFamily="34" charset="0"/>
              </a:rPr>
              <a:t>Dopo alcune settimane la scuola riceve un attestato per ogni bambino che ha partecipato a </a:t>
            </a:r>
            <a:r>
              <a:rPr lang="it-IT" sz="1600" i="1" dirty="0" err="1">
                <a:latin typeface="Verdana" panose="020B0604030504040204" pitchFamily="34" charset="0"/>
                <a:ea typeface="Verdana" panose="020B0604030504040204" pitchFamily="34" charset="0"/>
                <a:cs typeface="Verdana" panose="020B0604030504040204" pitchFamily="34" charset="0"/>
              </a:rPr>
              <a:t>Trinity</a:t>
            </a:r>
            <a:r>
              <a:rPr lang="it-IT" sz="1600" i="1" dirty="0">
                <a:latin typeface="Verdana" panose="020B0604030504040204" pitchFamily="34" charset="0"/>
                <a:ea typeface="Verdana" panose="020B0604030504040204" pitchFamily="34" charset="0"/>
                <a:cs typeface="Verdana" panose="020B0604030504040204" pitchFamily="34" charset="0"/>
              </a:rPr>
              <a:t> Stars con il proprio nome e quello del </a:t>
            </a:r>
            <a:r>
              <a:rPr lang="it-IT" sz="1600" i="1" dirty="0" smtClean="0">
                <a:latin typeface="Verdana" panose="020B0604030504040204" pitchFamily="34" charset="0"/>
                <a:ea typeface="Verdana" panose="020B0604030504040204" pitchFamily="34" charset="0"/>
                <a:cs typeface="Verdana" panose="020B0604030504040204" pitchFamily="34" charset="0"/>
              </a:rPr>
              <a:t>gruppo.</a:t>
            </a:r>
            <a:endParaRPr lang="it-IT" sz="1600" i="1" dirty="0">
              <a:latin typeface="Verdana" panose="020B0604030504040204" pitchFamily="34" charset="0"/>
              <a:ea typeface="Verdana" panose="020B0604030504040204" pitchFamily="34" charset="0"/>
              <a:cs typeface="Verdana" panose="020B0604030504040204" pitchFamily="34" charset="0"/>
            </a:endParaRPr>
          </a:p>
          <a:p>
            <a:pPr lvl="0" algn="just"/>
            <a:r>
              <a:rPr lang="it-IT" sz="1600" i="1" dirty="0">
                <a:latin typeface="Verdana" panose="020B0604030504040204" pitchFamily="34" charset="0"/>
                <a:ea typeface="Verdana" panose="020B0604030504040204" pitchFamily="34" charset="0"/>
                <a:cs typeface="Verdana" panose="020B0604030504040204" pitchFamily="34" charset="0"/>
              </a:rPr>
              <a:t>Anche gli insegnanti ricevono un attestato per aver preso parte all’incontro di feedback con l’esperto </a:t>
            </a:r>
            <a:r>
              <a:rPr lang="it-IT" sz="1600" i="1" dirty="0" err="1">
                <a:latin typeface="Verdana" panose="020B0604030504040204" pitchFamily="34" charset="0"/>
                <a:ea typeface="Verdana" panose="020B0604030504040204" pitchFamily="34" charset="0"/>
                <a:cs typeface="Verdana" panose="020B0604030504040204" pitchFamily="34" charset="0"/>
              </a:rPr>
              <a:t>Trinity</a:t>
            </a:r>
            <a:r>
              <a:rPr lang="it-IT" sz="1600" i="1" dirty="0">
                <a:latin typeface="Verdana" panose="020B0604030504040204" pitchFamily="34" charset="0"/>
                <a:ea typeface="Verdana" panose="020B0604030504040204" pitchFamily="34" charset="0"/>
                <a:cs typeface="Verdana" panose="020B0604030504040204" pitchFamily="34" charset="0"/>
              </a:rPr>
              <a:t> Stars</a:t>
            </a:r>
          </a:p>
          <a:p>
            <a:endParaRPr lang="it-IT" sz="1600" i="1" dirty="0">
              <a:latin typeface="Verdana" panose="020B0604030504040204" pitchFamily="34" charset="0"/>
              <a:ea typeface="Verdana" panose="020B0604030504040204" pitchFamily="34" charset="0"/>
              <a:cs typeface="Verdana" panose="020B060403050404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28" y="1420587"/>
            <a:ext cx="5174700" cy="3886200"/>
          </a:xfrm>
          <a:prstGeom prst="rect">
            <a:avLst/>
          </a:prstGeom>
        </p:spPr>
      </p:pic>
    </p:spTree>
    <p:extLst>
      <p:ext uri="{BB962C8B-B14F-4D97-AF65-F5344CB8AC3E}">
        <p14:creationId xmlns:p14="http://schemas.microsoft.com/office/powerpoint/2010/main" val="296311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ttangolo 3"/>
          <p:cNvSpPr/>
          <p:nvPr/>
        </p:nvSpPr>
        <p:spPr>
          <a:xfrm>
            <a:off x="587829" y="1015259"/>
            <a:ext cx="10074727" cy="289182"/>
          </a:xfrm>
          <a:prstGeom prst="rect">
            <a:avLst/>
          </a:prstGeom>
        </p:spPr>
        <p:txBody>
          <a:bodyPr wrap="square">
            <a:spAutoFit/>
          </a:bodyPr>
          <a:lstStyle/>
          <a:p>
            <a:pPr marL="285750" indent="-285750">
              <a:lnSpc>
                <a:spcPts val="1500"/>
              </a:lnSpc>
              <a:spcBef>
                <a:spcPts val="1500"/>
              </a:spcBef>
              <a:spcAft>
                <a:spcPts val="750"/>
              </a:spcAft>
              <a:buFontTx/>
              <a:buChar char="-"/>
            </a:pPr>
            <a:endParaRPr lang="it-IT" i="1" dirty="0">
              <a:latin typeface="Arial" panose="020B0604020202020204" pitchFamily="34" charset="0"/>
              <a:cs typeface="Arial" panose="020B0604020202020204" pitchFamily="34" charset="0"/>
            </a:endParaRPr>
          </a:p>
        </p:txBody>
      </p:sp>
      <p:sp>
        <p:nvSpPr>
          <p:cNvPr id="5" name="Rettangolo 4"/>
          <p:cNvSpPr/>
          <p:nvPr/>
        </p:nvSpPr>
        <p:spPr>
          <a:xfrm>
            <a:off x="460316" y="451144"/>
            <a:ext cx="5306784" cy="5904180"/>
          </a:xfrm>
          <a:prstGeom prst="rect">
            <a:avLst/>
          </a:prstGeom>
        </p:spPr>
        <p:txBody>
          <a:bodyPr wrap="square">
            <a:spAutoFit/>
          </a:bodyPr>
          <a:lstStyle/>
          <a:p>
            <a:pPr algn="just">
              <a:lnSpc>
                <a:spcPct val="150000"/>
              </a:lnSpc>
              <a:spcBef>
                <a:spcPts val="750"/>
              </a:spcBef>
              <a:spcAft>
                <a:spcPts val="750"/>
              </a:spcAft>
            </a:pPr>
            <a:r>
              <a:rPr lang="it-IT" dirty="0">
                <a:latin typeface="Verdana" panose="020B0604030504040204" pitchFamily="34" charset="0"/>
                <a:ea typeface="Verdana" panose="020B0604030504040204" pitchFamily="34" charset="0"/>
                <a:cs typeface="Verdana" panose="020B0604030504040204" pitchFamily="34" charset="0"/>
              </a:rPr>
              <a:t>L’Istituto Comprensivo Rovigo 4 è </a:t>
            </a:r>
            <a:r>
              <a:rPr lang="it-IT" b="1" dirty="0">
                <a:solidFill>
                  <a:srgbClr val="FFFF00"/>
                </a:solidFill>
                <a:latin typeface="Verdana" panose="020B0604030504040204" pitchFamily="34" charset="0"/>
                <a:ea typeface="Verdana" panose="020B0604030504040204" pitchFamily="34" charset="0"/>
                <a:cs typeface="Verdana" panose="020B0604030504040204" pitchFamily="34" charset="0"/>
              </a:rPr>
              <a:t>centro registrato </a:t>
            </a:r>
            <a:r>
              <a:rPr lang="it-IT" b="1" dirty="0" err="1">
                <a:solidFill>
                  <a:srgbClr val="FFFF00"/>
                </a:solidFill>
                <a:latin typeface="Verdana" panose="020B0604030504040204" pitchFamily="34" charset="0"/>
                <a:ea typeface="Verdana" panose="020B0604030504040204" pitchFamily="34" charset="0"/>
                <a:cs typeface="Verdana" panose="020B0604030504040204" pitchFamily="34" charset="0"/>
              </a:rPr>
              <a:t>Trinity</a:t>
            </a:r>
            <a:r>
              <a:rPr lang="it-IT" b="1" dirty="0">
                <a:solidFill>
                  <a:srgbClr val="FFFF00"/>
                </a:solidFill>
                <a:latin typeface="Verdana" panose="020B0604030504040204" pitchFamily="34" charset="0"/>
                <a:ea typeface="Verdana" panose="020B0604030504040204" pitchFamily="34" charset="0"/>
                <a:cs typeface="Verdana" panose="020B0604030504040204" pitchFamily="34" charset="0"/>
              </a:rPr>
              <a:t> College </a:t>
            </a:r>
            <a:r>
              <a:rPr lang="it-IT" b="1" dirty="0" err="1">
                <a:solidFill>
                  <a:srgbClr val="FFFF00"/>
                </a:solidFill>
                <a:latin typeface="Verdana" panose="020B0604030504040204" pitchFamily="34" charset="0"/>
                <a:ea typeface="Verdana" panose="020B0604030504040204" pitchFamily="34" charset="0"/>
                <a:cs typeface="Verdana" panose="020B0604030504040204" pitchFamily="34" charset="0"/>
              </a:rPr>
              <a:t>London</a:t>
            </a:r>
            <a:r>
              <a:rPr lang="it-IT" dirty="0">
                <a:latin typeface="Verdana" panose="020B0604030504040204" pitchFamily="34" charset="0"/>
                <a:ea typeface="Verdana" panose="020B0604030504040204" pitchFamily="34" charset="0"/>
                <a:cs typeface="Verdana" panose="020B0604030504040204" pitchFamily="34" charset="0"/>
              </a:rPr>
              <a:t>.</a:t>
            </a:r>
          </a:p>
          <a:p>
            <a:pPr algn="just">
              <a:lnSpc>
                <a:spcPct val="150000"/>
              </a:lnSpc>
              <a:spcBef>
                <a:spcPts val="750"/>
              </a:spcBef>
              <a:spcAft>
                <a:spcPts val="750"/>
              </a:spcAft>
            </a:pPr>
            <a:r>
              <a:rPr lang="it-IT" dirty="0" smtClean="0">
                <a:latin typeface="Verdana" panose="020B0604030504040204" pitchFamily="34" charset="0"/>
                <a:ea typeface="Verdana" panose="020B0604030504040204" pitchFamily="34" charset="0"/>
                <a:cs typeface="Verdana" panose="020B0604030504040204" pitchFamily="34" charset="0"/>
              </a:rPr>
              <a:t>Propone </a:t>
            </a:r>
            <a:r>
              <a:rPr lang="it-IT" dirty="0">
                <a:latin typeface="Verdana" panose="020B0604030504040204" pitchFamily="34" charset="0"/>
                <a:ea typeface="Verdana" panose="020B0604030504040204" pitchFamily="34" charset="0"/>
                <a:cs typeface="Verdana" panose="020B0604030504040204" pitchFamily="34" charset="0"/>
              </a:rPr>
              <a:t>ai propri allievi corsi di potenziamento della lingua inglese orale con la possibilità di sostenere esami di certificazione </a:t>
            </a:r>
            <a:r>
              <a:rPr lang="it-IT" dirty="0" smtClean="0">
                <a:latin typeface="Verdana" panose="020B0604030504040204" pitchFamily="34" charset="0"/>
                <a:ea typeface="Verdana" panose="020B0604030504040204" pitchFamily="34" charset="0"/>
                <a:cs typeface="Verdana" panose="020B0604030504040204" pitchFamily="34" charset="0"/>
              </a:rPr>
              <a:t>del </a:t>
            </a:r>
            <a:r>
              <a:rPr lang="it-IT" dirty="0" err="1">
                <a:latin typeface="Verdana" panose="020B0604030504040204" pitchFamily="34" charset="0"/>
                <a:ea typeface="Verdana" panose="020B0604030504040204" pitchFamily="34" charset="0"/>
                <a:cs typeface="Verdana" panose="020B0604030504040204" pitchFamily="34" charset="0"/>
              </a:rPr>
              <a:t>Trinity</a:t>
            </a:r>
            <a:r>
              <a:rPr lang="it-IT" dirty="0">
                <a:latin typeface="Verdana" panose="020B0604030504040204" pitchFamily="34" charset="0"/>
                <a:ea typeface="Verdana" panose="020B0604030504040204" pitchFamily="34" charset="0"/>
                <a:cs typeface="Verdana" panose="020B0604030504040204" pitchFamily="34" charset="0"/>
              </a:rPr>
              <a:t> College </a:t>
            </a:r>
            <a:r>
              <a:rPr lang="it-IT" dirty="0" err="1">
                <a:latin typeface="Verdana" panose="020B0604030504040204" pitchFamily="34" charset="0"/>
                <a:ea typeface="Verdana" panose="020B0604030504040204" pitchFamily="34" charset="0"/>
                <a:cs typeface="Verdana" panose="020B0604030504040204" pitchFamily="34" charset="0"/>
              </a:rPr>
              <a:t>London</a:t>
            </a:r>
            <a:r>
              <a:rPr lang="it-IT" dirty="0">
                <a:latin typeface="Verdana" panose="020B0604030504040204" pitchFamily="34" charset="0"/>
                <a:ea typeface="Verdana" panose="020B0604030504040204" pitchFamily="34" charset="0"/>
                <a:cs typeface="Verdana" panose="020B0604030504040204" pitchFamily="34" charset="0"/>
              </a:rPr>
              <a:t>. </a:t>
            </a:r>
          </a:p>
          <a:p>
            <a:pPr algn="just">
              <a:lnSpc>
                <a:spcPct val="150000"/>
              </a:lnSpc>
              <a:spcBef>
                <a:spcPts val="750"/>
              </a:spcBef>
              <a:spcAft>
                <a:spcPts val="750"/>
              </a:spcAft>
            </a:pPr>
            <a:r>
              <a:rPr lang="it-IT" dirty="0" smtClean="0">
                <a:latin typeface="Verdana" panose="020B0604030504040204" pitchFamily="34" charset="0"/>
                <a:ea typeface="Verdana" panose="020B0604030504040204" pitchFamily="34" charset="0"/>
                <a:cs typeface="Verdana" panose="020B0604030504040204" pitchFamily="34" charset="0"/>
              </a:rPr>
              <a:t>I </a:t>
            </a:r>
            <a:r>
              <a:rPr lang="it-IT" dirty="0">
                <a:latin typeface="Verdana" panose="020B0604030504040204" pitchFamily="34" charset="0"/>
                <a:ea typeface="Verdana" panose="020B0604030504040204" pitchFamily="34" charset="0"/>
                <a:cs typeface="Verdana" panose="020B0604030504040204" pitchFamily="34" charset="0"/>
              </a:rPr>
              <a:t>corsi offerti dal nostro Istituto si svolgono in orario </a:t>
            </a:r>
            <a:r>
              <a:rPr lang="it-IT" dirty="0" smtClean="0">
                <a:latin typeface="Verdana" panose="020B0604030504040204" pitchFamily="34" charset="0"/>
                <a:ea typeface="Verdana" panose="020B0604030504040204" pitchFamily="34" charset="0"/>
                <a:cs typeface="Verdana" panose="020B0604030504040204" pitchFamily="34" charset="0"/>
              </a:rPr>
              <a:t>pomeridiano e sono </a:t>
            </a:r>
            <a:r>
              <a:rPr lang="it-IT" dirty="0">
                <a:latin typeface="Verdana" panose="020B0604030504040204" pitchFamily="34" charset="0"/>
                <a:ea typeface="Verdana" panose="020B0604030504040204" pitchFamily="34" charset="0"/>
                <a:cs typeface="Verdana" panose="020B0604030504040204" pitchFamily="34" charset="0"/>
              </a:rPr>
              <a:t>rivolti agli alunni delle classi 4^ e 5^ della scuola primaria e delle classi 2^ e 3^ della scuola secondaria di I </a:t>
            </a:r>
            <a:r>
              <a:rPr lang="it-IT" dirty="0" err="1" smtClean="0">
                <a:latin typeface="Verdana" panose="020B0604030504040204" pitchFamily="34" charset="0"/>
                <a:ea typeface="Verdana" panose="020B0604030504040204" pitchFamily="34" charset="0"/>
                <a:cs typeface="Verdana" panose="020B0604030504040204" pitchFamily="34" charset="0"/>
              </a:rPr>
              <a:t>grado,con</a:t>
            </a:r>
            <a:r>
              <a:rPr lang="it-IT" dirty="0" smtClean="0">
                <a:latin typeface="Verdana" panose="020B0604030504040204" pitchFamily="34" charset="0"/>
                <a:ea typeface="Verdana" panose="020B0604030504040204" pitchFamily="34" charset="0"/>
                <a:cs typeface="Verdana" panose="020B0604030504040204" pitchFamily="34" charset="0"/>
              </a:rPr>
              <a:t> lo scopo di </a:t>
            </a:r>
            <a:r>
              <a:rPr lang="it-IT" dirty="0">
                <a:latin typeface="Verdana" panose="020B0604030504040204" pitchFamily="34" charset="0"/>
                <a:ea typeface="Verdana" panose="020B0604030504040204" pitchFamily="34" charset="0"/>
                <a:cs typeface="Verdana" panose="020B0604030504040204" pitchFamily="34" charset="0"/>
              </a:rPr>
              <a:t>aiutare gli allievi a progredire e a sviluppare i loro talenti e capacità individuali.</a:t>
            </a:r>
            <a:endParaRPr lang="it-IT"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412" y="679742"/>
            <a:ext cx="4939858" cy="2471671"/>
          </a:xfrm>
          <a:prstGeom prst="rect">
            <a:avLst/>
          </a:prstGeom>
          <a:ln w="101600" cap="sq">
            <a:solidFill>
              <a:schemeClr val="accent1"/>
            </a:solidFill>
          </a:ln>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412" y="3727580"/>
            <a:ext cx="4939858" cy="2471672"/>
          </a:xfrm>
          <a:prstGeom prst="rect">
            <a:avLst/>
          </a:prstGeom>
          <a:ln w="120650" cap="sq">
            <a:solidFill>
              <a:schemeClr val="accent1"/>
            </a:solidFill>
          </a:ln>
        </p:spPr>
      </p:pic>
    </p:spTree>
    <p:extLst>
      <p:ext uri="{BB962C8B-B14F-4D97-AF65-F5344CB8AC3E}">
        <p14:creationId xmlns:p14="http://schemas.microsoft.com/office/powerpoint/2010/main" val="3667068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3143" y="1296489"/>
            <a:ext cx="10820400" cy="4024125"/>
          </a:xfrm>
        </p:spPr>
        <p:txBody>
          <a:bodyPr>
            <a:normAutofit/>
          </a:bodyPr>
          <a:lstStyle/>
          <a:p>
            <a:pPr marL="0" indent="0">
              <a:buNone/>
            </a:pPr>
            <a:r>
              <a:rPr lang="it-IT" sz="3600" b="1" dirty="0" smtClean="0">
                <a:solidFill>
                  <a:srgbClr val="FFC000"/>
                </a:solidFill>
                <a:latin typeface="Arial Black" panose="020B0A04020102020204" pitchFamily="34" charset="0"/>
              </a:rPr>
              <a:t>ISCRIZIONI</a:t>
            </a:r>
          </a:p>
          <a:p>
            <a:pPr marL="0" indent="0">
              <a:buNone/>
            </a:pPr>
            <a:endParaRPr lang="it-IT" sz="2800" dirty="0" smtClean="0"/>
          </a:p>
          <a:p>
            <a:r>
              <a:rPr lang="it-IT" sz="2800" b="1" dirty="0" smtClean="0">
                <a:solidFill>
                  <a:srgbClr val="FFFF00"/>
                </a:solidFill>
                <a:latin typeface="Arial Black" panose="020B0A04020102020204" pitchFamily="34" charset="0"/>
                <a:hlinkClick r:id="rId2" action="ppaction://hlinkfile"/>
              </a:rPr>
              <a:t>Modulo adesione progetto</a:t>
            </a:r>
            <a:endParaRPr lang="it-IT" sz="2800" b="1" dirty="0" smtClean="0">
              <a:solidFill>
                <a:srgbClr val="FFFF00"/>
              </a:solidFill>
              <a:latin typeface="Arial Black" panose="020B0A04020102020204" pitchFamily="34" charset="0"/>
            </a:endParaRPr>
          </a:p>
          <a:p>
            <a:pPr marL="0" indent="0">
              <a:buNone/>
            </a:pPr>
            <a:endParaRPr lang="it-IT" sz="2800" b="1" dirty="0" smtClean="0">
              <a:solidFill>
                <a:srgbClr val="FFFF00"/>
              </a:solidFill>
              <a:latin typeface="Arial Black" panose="020B0A04020102020204" pitchFamily="34" charset="0"/>
            </a:endParaRPr>
          </a:p>
          <a:p>
            <a:r>
              <a:rPr lang="it-IT" sz="2800" b="1" dirty="0" smtClean="0">
                <a:solidFill>
                  <a:srgbClr val="FFFF00"/>
                </a:solidFill>
                <a:latin typeface="Arial Black" panose="020B0A04020102020204" pitchFamily="34" charset="0"/>
                <a:hlinkClick r:id="rId3" action="ppaction://hlinkfile"/>
              </a:rPr>
              <a:t>Modulo adesione minori</a:t>
            </a:r>
            <a:endParaRPr lang="it-IT" sz="2800" b="1" dirty="0" smtClean="0">
              <a:solidFill>
                <a:srgbClr val="FFFF00"/>
              </a:solidFill>
              <a:latin typeface="Arial Black" panose="020B0A04020102020204" pitchFamily="34" charset="0"/>
            </a:endParaRPr>
          </a:p>
          <a:p>
            <a:pPr marL="0" indent="0">
              <a:buNone/>
            </a:pPr>
            <a:endParaRPr lang="it-IT" sz="2800" b="1" dirty="0" smtClean="0">
              <a:solidFill>
                <a:srgbClr val="FFFF00"/>
              </a:solidFill>
              <a:latin typeface="Arial Black" panose="020B0A04020102020204" pitchFamily="34" charset="0"/>
            </a:endParaRPr>
          </a:p>
          <a:p>
            <a:r>
              <a:rPr lang="it-IT" sz="2600" dirty="0" smtClean="0">
                <a:solidFill>
                  <a:schemeClr val="accent2">
                    <a:lumMod val="60000"/>
                    <a:lumOff val="40000"/>
                  </a:schemeClr>
                </a:solidFill>
                <a:latin typeface="Arial Black" panose="020B0A04020102020204" pitchFamily="34" charset="0"/>
                <a:hlinkClick r:id="rId4" action="ppaction://hlinkfile"/>
              </a:rPr>
              <a:t>Modulo adesione adulti</a:t>
            </a:r>
            <a:endParaRPr lang="it-IT" sz="2600" dirty="0" smtClean="0">
              <a:solidFill>
                <a:schemeClr val="accent2">
                  <a:lumMod val="60000"/>
                  <a:lumOff val="40000"/>
                </a:schemeClr>
              </a:solidFill>
              <a:latin typeface="Arial Black" panose="020B0A04020102020204" pitchFamily="34" charset="0"/>
            </a:endParaRPr>
          </a:p>
          <a:p>
            <a:endParaRPr lang="it-IT" dirty="0"/>
          </a:p>
          <a:p>
            <a:endParaRPr lang="it-IT" sz="2800" b="1" dirty="0" smtClean="0">
              <a:solidFill>
                <a:srgbClr val="FFFF00"/>
              </a:solidFill>
            </a:endParaRPr>
          </a:p>
        </p:txBody>
      </p:sp>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2551" y="1563888"/>
            <a:ext cx="3856624" cy="3489326"/>
          </a:xfrm>
          <a:prstGeom prst="rect">
            <a:avLst/>
          </a:prstGeom>
        </p:spPr>
      </p:pic>
    </p:spTree>
    <p:extLst>
      <p:ext uri="{BB962C8B-B14F-4D97-AF65-F5344CB8AC3E}">
        <p14:creationId xmlns:p14="http://schemas.microsoft.com/office/powerpoint/2010/main" val="2506606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900" y="1100544"/>
            <a:ext cx="7759700" cy="5427255"/>
          </a:xfrm>
        </p:spPr>
        <p:txBody>
          <a:bodyPr>
            <a:normAutofit/>
          </a:bodyPr>
          <a:lstStyle/>
          <a:p>
            <a:pPr marL="0" indent="0">
              <a:buNone/>
            </a:pPr>
            <a:r>
              <a:rPr lang="it-IT" sz="2800" b="1" i="1" dirty="0">
                <a:solidFill>
                  <a:srgbClr val="99FF99"/>
                </a:solidFill>
                <a:latin typeface="Arial" panose="020B0604020202020204" pitchFamily="34" charset="0"/>
                <a:cs typeface="Arial" panose="020B0604020202020204" pitchFamily="34" charset="0"/>
              </a:rPr>
              <a:t>Che cos’è una certificazione linguistica</a:t>
            </a:r>
            <a:r>
              <a:rPr lang="it-IT" sz="2800" b="1" i="1" dirty="0" smtClean="0">
                <a:solidFill>
                  <a:srgbClr val="99FF99"/>
                </a:solidFill>
                <a:latin typeface="Arial" panose="020B0604020202020204" pitchFamily="34" charset="0"/>
                <a:cs typeface="Arial" panose="020B0604020202020204" pitchFamily="34" charset="0"/>
              </a:rPr>
              <a:t>?</a:t>
            </a:r>
          </a:p>
          <a:p>
            <a:pPr marL="0" indent="0">
              <a:buNone/>
            </a:pPr>
            <a:endParaRPr lang="it-IT" sz="2800" b="1" i="1" dirty="0">
              <a:solidFill>
                <a:srgbClr val="99FF99"/>
              </a:solidFill>
              <a:latin typeface="Arial" panose="020B0604020202020204" pitchFamily="34" charset="0"/>
              <a:cs typeface="Arial" panose="020B0604020202020204" pitchFamily="34" charset="0"/>
            </a:endParaRPr>
          </a:p>
          <a:p>
            <a:pPr marL="0" indent="0">
              <a:buNone/>
            </a:pPr>
            <a:r>
              <a:rPr lang="it-IT" i="1" dirty="0" smtClean="0">
                <a:latin typeface="Verdana" panose="020B0604030504040204" pitchFamily="34" charset="0"/>
                <a:ea typeface="Verdana" panose="020B0604030504040204" pitchFamily="34" charset="0"/>
                <a:cs typeface="Verdana" panose="020B0604030504040204" pitchFamily="34" charset="0"/>
              </a:rPr>
              <a:t>È un </a:t>
            </a:r>
            <a:r>
              <a:rPr lang="it-IT" i="1" dirty="0">
                <a:latin typeface="Verdana" panose="020B0604030504040204" pitchFamily="34" charset="0"/>
                <a:ea typeface="Verdana" panose="020B0604030504040204" pitchFamily="34" charset="0"/>
                <a:cs typeface="Verdana" panose="020B0604030504040204" pitchFamily="34" charset="0"/>
              </a:rPr>
              <a:t>documento </a:t>
            </a:r>
            <a:r>
              <a:rPr lang="it-IT" i="1" dirty="0" smtClean="0">
                <a:latin typeface="Verdana" panose="020B0604030504040204" pitchFamily="34" charset="0"/>
                <a:ea typeface="Verdana" panose="020B0604030504040204" pitchFamily="34" charset="0"/>
                <a:cs typeface="Verdana" panose="020B0604030504040204" pitchFamily="34" charset="0"/>
              </a:rPr>
              <a:t>ufficiale </a:t>
            </a:r>
            <a:r>
              <a:rPr lang="it-IT" i="1" dirty="0">
                <a:latin typeface="Verdana" panose="020B0604030504040204" pitchFamily="34" charset="0"/>
                <a:ea typeface="Verdana" panose="020B0604030504040204" pitchFamily="34" charset="0"/>
                <a:cs typeface="Verdana" panose="020B0604030504040204" pitchFamily="34" charset="0"/>
              </a:rPr>
              <a:t>rilasciato da un Ente Certificatore, attestante il livello raggiunto in determinate abilità in base al Quadro Comune Europeo di Riferimento per le lingue (QCER), che descrive cosa una persona “sa fare” con la competenza acquisita nella lingua straniera</a:t>
            </a:r>
            <a:r>
              <a:rPr lang="it-IT" i="1" dirty="0" smtClean="0">
                <a:latin typeface="Verdana" panose="020B0604030504040204" pitchFamily="34" charset="0"/>
                <a:ea typeface="Verdana" panose="020B0604030504040204" pitchFamily="34" charset="0"/>
                <a:cs typeface="Verdana" panose="020B0604030504040204" pitchFamily="34" charset="0"/>
              </a:rPr>
              <a:t>.</a:t>
            </a:r>
          </a:p>
          <a:p>
            <a:endParaRPr lang="it-IT" dirty="0">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7100" y="739843"/>
            <a:ext cx="2798380" cy="5696901"/>
          </a:xfrm>
          <a:prstGeom prst="rect">
            <a:avLst/>
          </a:prstGeom>
          <a:ln w="63500">
            <a:solidFill>
              <a:schemeClr val="accent1"/>
            </a:solidFill>
          </a:ln>
          <a:effectLst>
            <a:softEdge rad="31750"/>
          </a:effectLst>
        </p:spPr>
      </p:pic>
    </p:spTree>
    <p:extLst>
      <p:ext uri="{BB962C8B-B14F-4D97-AF65-F5344CB8AC3E}">
        <p14:creationId xmlns:p14="http://schemas.microsoft.com/office/powerpoint/2010/main" val="1452242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pic>
        <p:nvPicPr>
          <p:cNvPr id="4" name="Immagine 3"/>
          <p:cNvPicPr/>
          <p:nvPr/>
        </p:nvPicPr>
        <p:blipFill>
          <a:blip r:embed="rId2"/>
          <a:stretch>
            <a:fillRect/>
          </a:stretch>
        </p:blipFill>
        <p:spPr>
          <a:xfrm>
            <a:off x="762000" y="1088571"/>
            <a:ext cx="4201885" cy="5377539"/>
          </a:xfrm>
          <a:prstGeom prst="rect">
            <a:avLst/>
          </a:prstGeom>
        </p:spPr>
      </p:pic>
      <p:pic>
        <p:nvPicPr>
          <p:cNvPr id="5" name="Immagine 4"/>
          <p:cNvPicPr/>
          <p:nvPr/>
        </p:nvPicPr>
        <p:blipFill>
          <a:blip r:embed="rId3"/>
          <a:stretch>
            <a:fillRect/>
          </a:stretch>
        </p:blipFill>
        <p:spPr>
          <a:xfrm>
            <a:off x="6988629" y="1088571"/>
            <a:ext cx="4506685" cy="5377542"/>
          </a:xfrm>
          <a:prstGeom prst="rect">
            <a:avLst/>
          </a:prstGeom>
        </p:spPr>
      </p:pic>
      <p:sp>
        <p:nvSpPr>
          <p:cNvPr id="7" name="CasellaDiTesto 6"/>
          <p:cNvSpPr txBox="1"/>
          <p:nvPr/>
        </p:nvSpPr>
        <p:spPr>
          <a:xfrm>
            <a:off x="3548743" y="338982"/>
            <a:ext cx="6270171" cy="584775"/>
          </a:xfrm>
          <a:prstGeom prst="rect">
            <a:avLst/>
          </a:prstGeom>
          <a:noFill/>
        </p:spPr>
        <p:txBody>
          <a:bodyPr wrap="square" rtlCol="0">
            <a:spAutoFit/>
          </a:bodyPr>
          <a:lstStyle/>
          <a:p>
            <a:r>
              <a:rPr lang="it-IT" sz="3200" dirty="0" smtClean="0">
                <a:solidFill>
                  <a:srgbClr val="FF5050"/>
                </a:solidFill>
                <a:latin typeface="Arial Black" panose="020B0A04020102020204" pitchFamily="34" charset="0"/>
              </a:rPr>
              <a:t>TARIFFE 2016 - 2017</a:t>
            </a:r>
            <a:endParaRPr lang="it-IT" sz="3200" dirty="0">
              <a:solidFill>
                <a:srgbClr val="FF5050"/>
              </a:solidFill>
              <a:latin typeface="Arial Black" panose="020B0A04020102020204" pitchFamily="34" charset="0"/>
            </a:endParaRPr>
          </a:p>
        </p:txBody>
      </p:sp>
    </p:spTree>
    <p:extLst>
      <p:ext uri="{BB962C8B-B14F-4D97-AF65-F5344CB8AC3E}">
        <p14:creationId xmlns:p14="http://schemas.microsoft.com/office/powerpoint/2010/main" val="1318263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ttangolo 3"/>
          <p:cNvSpPr/>
          <p:nvPr/>
        </p:nvSpPr>
        <p:spPr>
          <a:xfrm>
            <a:off x="1006927" y="1015259"/>
            <a:ext cx="11010901" cy="4797712"/>
          </a:xfrm>
          <a:prstGeom prst="rect">
            <a:avLst/>
          </a:prstGeom>
        </p:spPr>
        <p:txBody>
          <a:bodyPr wrap="square">
            <a:spAutoFit/>
          </a:bodyPr>
          <a:lstStyle/>
          <a:p>
            <a:pPr marL="285750" indent="-285750">
              <a:lnSpc>
                <a:spcPts val="1500"/>
              </a:lnSpc>
              <a:spcBef>
                <a:spcPts val="1500"/>
              </a:spcBef>
              <a:spcAft>
                <a:spcPts val="750"/>
              </a:spcAft>
              <a:buFontTx/>
              <a:buChar char="-"/>
            </a:pPr>
            <a:endParaRPr lang="it-IT" i="1" dirty="0">
              <a:latin typeface="Arial" panose="020B0604020202020204" pitchFamily="34" charset="0"/>
              <a:cs typeface="Arial" panose="020B0604020202020204" pitchFamily="34" charset="0"/>
            </a:endParaRPr>
          </a:p>
        </p:txBody>
      </p:sp>
      <p:sp>
        <p:nvSpPr>
          <p:cNvPr id="5" name="Rettangolo 4"/>
          <p:cNvSpPr/>
          <p:nvPr/>
        </p:nvSpPr>
        <p:spPr>
          <a:xfrm>
            <a:off x="587829" y="638040"/>
            <a:ext cx="11028060" cy="754437"/>
          </a:xfrm>
          <a:prstGeom prst="rect">
            <a:avLst/>
          </a:prstGeom>
        </p:spPr>
        <p:txBody>
          <a:bodyPr wrap="square">
            <a:spAutoFit/>
          </a:bodyPr>
          <a:lstStyle/>
          <a:p>
            <a:pPr algn="just">
              <a:lnSpc>
                <a:spcPct val="150000"/>
              </a:lnSpc>
              <a:spcBef>
                <a:spcPts val="750"/>
              </a:spcBef>
              <a:spcAft>
                <a:spcPts val="750"/>
              </a:spcAft>
            </a:pPr>
            <a:r>
              <a:rPr lang="it-IT" sz="3200" dirty="0" smtClean="0">
                <a:solidFill>
                  <a:srgbClr val="FF99FF"/>
                </a:solidFill>
                <a:effectLst/>
                <a:latin typeface="Arial Black" panose="020B0A04020102020204" pitchFamily="34" charset="0"/>
                <a:ea typeface="Verdana" panose="020B0604030504040204" pitchFamily="34" charset="0"/>
                <a:cs typeface="Verdana" panose="020B0604030504040204" pitchFamily="34" charset="0"/>
              </a:rPr>
              <a:t>                        SUPPORTO DOCENTI</a:t>
            </a:r>
            <a:endParaRPr lang="it-IT" sz="3200" dirty="0">
              <a:solidFill>
                <a:srgbClr val="FF99FF"/>
              </a:solidFill>
              <a:effectLst/>
              <a:latin typeface="Arial Black" panose="020B0A04020102020204" pitchFamily="34" charset="0"/>
              <a:ea typeface="Verdana" panose="020B0604030504040204" pitchFamily="34" charset="0"/>
              <a:cs typeface="Verdana" panose="020B0604030504040204" pitchFamily="34" charset="0"/>
            </a:endParaRPr>
          </a:p>
        </p:txBody>
      </p:sp>
      <p:sp>
        <p:nvSpPr>
          <p:cNvPr id="2" name="Rettangolo 1"/>
          <p:cNvSpPr/>
          <p:nvPr/>
        </p:nvSpPr>
        <p:spPr>
          <a:xfrm>
            <a:off x="1006928" y="1769696"/>
            <a:ext cx="6096000" cy="4346831"/>
          </a:xfrm>
          <a:prstGeom prst="rect">
            <a:avLst/>
          </a:prstGeom>
        </p:spPr>
        <p:txBody>
          <a:bodyPr>
            <a:spAutoFit/>
          </a:bodyPr>
          <a:lstStyle/>
          <a:p>
            <a:pPr>
              <a:lnSpc>
                <a:spcPts val="1350"/>
              </a:lnSpc>
              <a:spcBef>
                <a:spcPts val="1500"/>
              </a:spcBef>
              <a:spcAft>
                <a:spcPts val="750"/>
              </a:spcAft>
            </a:pPr>
            <a:endParaRPr lang="it-IT" sz="2400" dirty="0">
              <a:solidFill>
                <a:srgbClr val="99FF99"/>
              </a:solidFill>
              <a:latin typeface="Arial Black" panose="020B0A04020102020204" pitchFamily="34" charset="0"/>
              <a:ea typeface="Calibri" panose="020F0502020204030204" pitchFamily="34" charset="0"/>
              <a:cs typeface="Times New Roman" panose="02020603050405020304" pitchFamily="18" charset="0"/>
            </a:endParaRPr>
          </a:p>
          <a:p>
            <a:pPr>
              <a:lnSpc>
                <a:spcPct val="120000"/>
              </a:lnSpc>
              <a:spcAft>
                <a:spcPts val="750"/>
              </a:spcAft>
            </a:pPr>
            <a:r>
              <a:rPr lang="it-IT" sz="2400" dirty="0" smtClean="0">
                <a:solidFill>
                  <a:srgbClr val="99FF99"/>
                </a:solidFill>
                <a:latin typeface="Arial Black" panose="020B0A04020102020204" pitchFamily="34" charset="0"/>
                <a:ea typeface="Times New Roman" panose="02020603050405020304" pitchFamily="18" charset="0"/>
                <a:cs typeface="Helvetica" panose="020B0604020202020204" pitchFamily="34" charset="0"/>
              </a:rPr>
              <a:t>EVENTI E WORKSHOPS</a:t>
            </a:r>
          </a:p>
          <a:p>
            <a:pPr>
              <a:lnSpc>
                <a:spcPct val="120000"/>
              </a:lnSpc>
              <a:spcAft>
                <a:spcPts val="750"/>
              </a:spcAft>
            </a:pPr>
            <a:r>
              <a:rPr lang="it-IT" i="1" dirty="0" smtClean="0">
                <a:latin typeface="Verdana" panose="020B0604030504040204" pitchFamily="34" charset="0"/>
                <a:ea typeface="Times New Roman" panose="02020603050405020304" pitchFamily="18" charset="0"/>
                <a:cs typeface="Helvetica" panose="020B0604020202020204" pitchFamily="34" charset="0"/>
              </a:rPr>
              <a:t>Ogni </a:t>
            </a:r>
            <a:r>
              <a:rPr lang="it-IT" i="1" dirty="0">
                <a:latin typeface="Verdana" panose="020B0604030504040204" pitchFamily="34" charset="0"/>
                <a:ea typeface="Times New Roman" panose="02020603050405020304" pitchFamily="18" charset="0"/>
                <a:cs typeface="Helvetica" panose="020B0604020202020204" pitchFamily="34" charset="0"/>
              </a:rPr>
              <a:t>anno il team italiano di supporto organizza eventi </a:t>
            </a:r>
            <a:r>
              <a:rPr lang="it-IT" i="1" dirty="0" err="1" smtClean="0">
                <a:latin typeface="Verdana" panose="020B0604030504040204" pitchFamily="34" charset="0"/>
                <a:ea typeface="Times New Roman" panose="02020603050405020304" pitchFamily="18" charset="0"/>
                <a:cs typeface="Helvetica" panose="020B0604020202020204" pitchFamily="34" charset="0"/>
              </a:rPr>
              <a:t>culturali,seminari</a:t>
            </a:r>
            <a:r>
              <a:rPr lang="it-IT" i="1" dirty="0" smtClean="0">
                <a:latin typeface="Verdana" panose="020B0604030504040204" pitchFamily="34" charset="0"/>
                <a:ea typeface="Times New Roman" panose="02020603050405020304" pitchFamily="18" charset="0"/>
                <a:cs typeface="Helvetica" panose="020B0604020202020204" pitchFamily="34" charset="0"/>
              </a:rPr>
              <a:t> </a:t>
            </a:r>
            <a:r>
              <a:rPr lang="it-IT" i="1" dirty="0">
                <a:latin typeface="Verdana" panose="020B0604030504040204" pitchFamily="34" charset="0"/>
                <a:ea typeface="Times New Roman" panose="02020603050405020304" pitchFamily="18" charset="0"/>
                <a:cs typeface="Helvetica" panose="020B0604020202020204" pitchFamily="34" charset="0"/>
              </a:rPr>
              <a:t>e </a:t>
            </a:r>
            <a:r>
              <a:rPr lang="it-IT" b="1" i="1" dirty="0" err="1">
                <a:solidFill>
                  <a:srgbClr val="FFFF00"/>
                </a:solidFill>
                <a:latin typeface="Verdana" panose="020B0604030504040204" pitchFamily="34" charset="0"/>
                <a:ea typeface="Times New Roman" panose="02020603050405020304" pitchFamily="18" charset="0"/>
                <a:cs typeface="Helvetica" panose="020B0604020202020204" pitchFamily="34" charset="0"/>
              </a:rPr>
              <a:t>teacher</a:t>
            </a:r>
            <a:r>
              <a:rPr lang="it-IT" b="1" i="1" dirty="0">
                <a:solidFill>
                  <a:srgbClr val="FFFF00"/>
                </a:solidFill>
                <a:latin typeface="Verdana" panose="020B0604030504040204" pitchFamily="34" charset="0"/>
                <a:ea typeface="Times New Roman" panose="02020603050405020304" pitchFamily="18" charset="0"/>
                <a:cs typeface="Helvetica" panose="020B0604020202020204" pitchFamily="34" charset="0"/>
              </a:rPr>
              <a:t> training </a:t>
            </a:r>
            <a:r>
              <a:rPr lang="it-IT" b="1" i="1" dirty="0" smtClean="0">
                <a:solidFill>
                  <a:srgbClr val="FFFF00"/>
                </a:solidFill>
                <a:latin typeface="Verdana" panose="020B0604030504040204" pitchFamily="34" charset="0"/>
                <a:ea typeface="Times New Roman" panose="02020603050405020304" pitchFamily="18" charset="0"/>
                <a:cs typeface="Helvetica" panose="020B0604020202020204" pitchFamily="34" charset="0"/>
              </a:rPr>
              <a:t>workshops </a:t>
            </a:r>
            <a:r>
              <a:rPr lang="it-IT" i="1" dirty="0">
                <a:latin typeface="Verdana" panose="020B0604030504040204" pitchFamily="34" charset="0"/>
                <a:ea typeface="Times New Roman" panose="02020603050405020304" pitchFamily="18" charset="0"/>
                <a:cs typeface="Helvetica" panose="020B0604020202020204" pitchFamily="34" charset="0"/>
              </a:rPr>
              <a:t/>
            </a:r>
            <a:br>
              <a:rPr lang="it-IT" i="1" dirty="0">
                <a:latin typeface="Verdana" panose="020B0604030504040204" pitchFamily="34" charset="0"/>
                <a:ea typeface="Times New Roman" panose="02020603050405020304" pitchFamily="18" charset="0"/>
                <a:cs typeface="Helvetica" panose="020B0604020202020204" pitchFamily="34" charset="0"/>
              </a:rPr>
            </a:br>
            <a:r>
              <a:rPr lang="it-IT" i="1" dirty="0">
                <a:latin typeface="Verdana" panose="020B0604030504040204" pitchFamily="34" charset="0"/>
                <a:ea typeface="Times New Roman" panose="02020603050405020304" pitchFamily="18" charset="0"/>
                <a:cs typeface="Helvetica" panose="020B0604020202020204" pitchFamily="34" charset="0"/>
              </a:rPr>
              <a:t>I nostri workshop sono di natura pratica e forniscono agli insegnanti opportunità di formazione ed occasioni per scambiare idee e buone pratiche con altri docenti.</a:t>
            </a:r>
            <a:endParaRPr lang="it-IT" sz="2800" i="1"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750"/>
              </a:spcAft>
            </a:pPr>
            <a:r>
              <a:rPr lang="it-IT" i="1" dirty="0">
                <a:latin typeface="Verdana" panose="020B0604030504040204" pitchFamily="34" charset="0"/>
                <a:ea typeface="Times New Roman" panose="02020603050405020304" pitchFamily="18" charset="0"/>
                <a:cs typeface="Helvetica" panose="020B0604020202020204" pitchFamily="34" charset="0"/>
              </a:rPr>
              <a:t>Inoltre partecipa ad eventi specialistici e a fiere di settore sull'insegnamento della lingua inglese a livello locale, nazionale e internazionale.</a:t>
            </a:r>
            <a:endParaRPr lang="it-IT" sz="28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0889" y="2457211"/>
            <a:ext cx="4445000" cy="2971800"/>
          </a:xfrm>
          <a:prstGeom prst="rect">
            <a:avLst/>
          </a:prstGeom>
        </p:spPr>
      </p:pic>
    </p:spTree>
    <p:extLst>
      <p:ext uri="{BB962C8B-B14F-4D97-AF65-F5344CB8AC3E}">
        <p14:creationId xmlns:p14="http://schemas.microsoft.com/office/powerpoint/2010/main" val="427694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ttangolo 3"/>
          <p:cNvSpPr/>
          <p:nvPr/>
        </p:nvSpPr>
        <p:spPr>
          <a:xfrm>
            <a:off x="1006927" y="1015259"/>
            <a:ext cx="11010901" cy="4797712"/>
          </a:xfrm>
          <a:prstGeom prst="rect">
            <a:avLst/>
          </a:prstGeom>
        </p:spPr>
        <p:txBody>
          <a:bodyPr wrap="square">
            <a:spAutoFit/>
          </a:bodyPr>
          <a:lstStyle/>
          <a:p>
            <a:pPr marL="285750" indent="-285750">
              <a:lnSpc>
                <a:spcPts val="1500"/>
              </a:lnSpc>
              <a:spcBef>
                <a:spcPts val="1500"/>
              </a:spcBef>
              <a:spcAft>
                <a:spcPts val="750"/>
              </a:spcAft>
              <a:buFontTx/>
              <a:buChar char="-"/>
            </a:pPr>
            <a:endParaRPr lang="it-IT" i="1" dirty="0">
              <a:latin typeface="Arial" panose="020B0604020202020204" pitchFamily="34" charset="0"/>
              <a:cs typeface="Arial" panose="020B0604020202020204" pitchFamily="34" charset="0"/>
            </a:endParaRPr>
          </a:p>
        </p:txBody>
      </p:sp>
      <p:sp>
        <p:nvSpPr>
          <p:cNvPr id="5" name="Rettangolo 4"/>
          <p:cNvSpPr/>
          <p:nvPr/>
        </p:nvSpPr>
        <p:spPr>
          <a:xfrm>
            <a:off x="587829" y="638040"/>
            <a:ext cx="11028060" cy="830997"/>
          </a:xfrm>
          <a:prstGeom prst="rect">
            <a:avLst/>
          </a:prstGeom>
        </p:spPr>
        <p:txBody>
          <a:bodyPr wrap="square">
            <a:spAutoFit/>
          </a:bodyPr>
          <a:lstStyle/>
          <a:p>
            <a:pPr algn="just">
              <a:lnSpc>
                <a:spcPct val="150000"/>
              </a:lnSpc>
              <a:spcBef>
                <a:spcPts val="750"/>
              </a:spcBef>
              <a:spcAft>
                <a:spcPts val="750"/>
              </a:spcAft>
            </a:pPr>
            <a:r>
              <a:rPr lang="it-IT" sz="3200" dirty="0" smtClean="0">
                <a:solidFill>
                  <a:srgbClr val="FF99FF"/>
                </a:solidFill>
                <a:effectLst/>
                <a:latin typeface="Arial Black" panose="020B0A04020102020204" pitchFamily="34" charset="0"/>
                <a:ea typeface="Verdana" panose="020B0604030504040204" pitchFamily="34" charset="0"/>
                <a:cs typeface="Verdana" panose="020B0604030504040204" pitchFamily="34" charset="0"/>
              </a:rPr>
              <a:t>                          SUPPORTO  ONLINE</a:t>
            </a:r>
            <a:endParaRPr lang="it-IT" sz="3200" dirty="0">
              <a:solidFill>
                <a:srgbClr val="FF99FF"/>
              </a:solidFill>
              <a:effectLst/>
              <a:latin typeface="Arial Black" panose="020B0A04020102020204" pitchFamily="34" charset="0"/>
              <a:ea typeface="Verdana" panose="020B0604030504040204" pitchFamily="34" charset="0"/>
              <a:cs typeface="Verdana" panose="020B0604030504040204" pitchFamily="34" charset="0"/>
            </a:endParaRPr>
          </a:p>
        </p:txBody>
      </p:sp>
      <p:sp>
        <p:nvSpPr>
          <p:cNvPr id="6" name="Rettangolo 5"/>
          <p:cNvSpPr/>
          <p:nvPr/>
        </p:nvSpPr>
        <p:spPr>
          <a:xfrm>
            <a:off x="5992755" y="1769696"/>
            <a:ext cx="6096000" cy="4183709"/>
          </a:xfrm>
          <a:prstGeom prst="rect">
            <a:avLst/>
          </a:prstGeom>
        </p:spPr>
        <p:txBody>
          <a:bodyPr>
            <a:spAutoFit/>
          </a:bodyPr>
          <a:lstStyle/>
          <a:p>
            <a:pPr>
              <a:lnSpc>
                <a:spcPct val="120000"/>
              </a:lnSpc>
              <a:spcAft>
                <a:spcPts val="750"/>
              </a:spcAft>
            </a:pPr>
            <a:r>
              <a:rPr lang="it-IT" dirty="0" smtClean="0">
                <a:latin typeface="Verdana" panose="020B0604030504040204" pitchFamily="34" charset="0"/>
                <a:ea typeface="Times New Roman" panose="02020603050405020304" pitchFamily="18" charset="0"/>
                <a:cs typeface="Helvetica" panose="020B0604020202020204" pitchFamily="34" charset="0"/>
              </a:rPr>
              <a:t>Visitando </a:t>
            </a:r>
            <a:r>
              <a:rPr lang="it-IT" dirty="0">
                <a:latin typeface="Verdana" panose="020B0604030504040204" pitchFamily="34" charset="0"/>
                <a:ea typeface="Times New Roman" panose="02020603050405020304" pitchFamily="18" charset="0"/>
                <a:cs typeface="Helvetica" panose="020B0604020202020204" pitchFamily="34" charset="0"/>
              </a:rPr>
              <a:t>questo sito e il sito internazionale di </a:t>
            </a:r>
            <a:r>
              <a:rPr lang="it-IT" dirty="0" err="1">
                <a:latin typeface="Verdana" panose="020B0604030504040204" pitchFamily="34" charset="0"/>
                <a:ea typeface="Times New Roman" panose="02020603050405020304" pitchFamily="18" charset="0"/>
                <a:cs typeface="Helvetica" panose="020B0604020202020204" pitchFamily="34" charset="0"/>
              </a:rPr>
              <a:t>Trinity</a:t>
            </a:r>
            <a:r>
              <a:rPr lang="it-IT" dirty="0">
                <a:latin typeface="Verdana" panose="020B0604030504040204" pitchFamily="34" charset="0"/>
                <a:ea typeface="Times New Roman" panose="02020603050405020304" pitchFamily="18" charset="0"/>
                <a:cs typeface="Helvetica" panose="020B0604020202020204" pitchFamily="34" charset="0"/>
              </a:rPr>
              <a:t> College </a:t>
            </a:r>
            <a:r>
              <a:rPr lang="it-IT" dirty="0" err="1">
                <a:latin typeface="Verdana" panose="020B0604030504040204" pitchFamily="34" charset="0"/>
                <a:ea typeface="Times New Roman" panose="02020603050405020304" pitchFamily="18" charset="0"/>
                <a:cs typeface="Helvetica" panose="020B0604020202020204" pitchFamily="34" charset="0"/>
              </a:rPr>
              <a:t>London</a:t>
            </a:r>
            <a:r>
              <a:rPr lang="it-IT" dirty="0">
                <a:latin typeface="Verdana" panose="020B0604030504040204" pitchFamily="34" charset="0"/>
                <a:ea typeface="Times New Roman" panose="02020603050405020304" pitchFamily="18" charset="0"/>
                <a:cs typeface="Helvetica" panose="020B0604020202020204" pitchFamily="34" charset="0"/>
              </a:rPr>
              <a:t>, gli insegnanti possono avere accesso ad una vasta gamma di risorse </a:t>
            </a:r>
            <a:r>
              <a:rPr lang="it-IT" dirty="0" smtClean="0">
                <a:latin typeface="Verdana" panose="020B0604030504040204" pitchFamily="34" charset="0"/>
                <a:ea typeface="Times New Roman" panose="02020603050405020304" pitchFamily="18" charset="0"/>
                <a:cs typeface="Helvetica" panose="020B0604020202020204" pitchFamily="34" charset="0"/>
              </a:rPr>
              <a:t>che </a:t>
            </a:r>
            <a:r>
              <a:rPr lang="it-IT" dirty="0">
                <a:latin typeface="Verdana" panose="020B0604030504040204" pitchFamily="34" charset="0"/>
                <a:ea typeface="Times New Roman" panose="02020603050405020304" pitchFamily="18" charset="0"/>
                <a:cs typeface="Helvetica" panose="020B0604020202020204" pitchFamily="34" charset="0"/>
              </a:rPr>
              <a:t>comprendono </a:t>
            </a:r>
            <a:r>
              <a:rPr lang="it-IT" dirty="0" err="1">
                <a:latin typeface="Verdana" panose="020B0604030504040204" pitchFamily="34" charset="0"/>
                <a:ea typeface="Times New Roman" panose="02020603050405020304" pitchFamily="18" charset="0"/>
                <a:cs typeface="Helvetica" panose="020B0604020202020204" pitchFamily="34" charset="0"/>
              </a:rPr>
              <a:t>Syllabus</a:t>
            </a:r>
            <a:r>
              <a:rPr lang="it-IT" dirty="0">
                <a:latin typeface="Verdana" panose="020B0604030504040204" pitchFamily="34" charset="0"/>
                <a:ea typeface="Times New Roman" panose="02020603050405020304" pitchFamily="18" charset="0"/>
                <a:cs typeface="Helvetica" panose="020B0604020202020204" pitchFamily="34" charset="0"/>
              </a:rPr>
              <a:t>/libretti informativi sugli esami, schemi di lezione, video degli esami, FAQ, novità, contatti e molto altro.</a:t>
            </a:r>
            <a:endParaRPr lang="it-IT" sz="2800"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750"/>
              </a:spcAft>
            </a:pPr>
            <a:r>
              <a:rPr lang="it-IT" dirty="0">
                <a:latin typeface="Verdana" panose="020B0604030504040204" pitchFamily="34" charset="0"/>
                <a:ea typeface="Times New Roman" panose="02020603050405020304" pitchFamily="18" charset="0"/>
                <a:cs typeface="Helvetica" panose="020B0604020202020204" pitchFamily="34" charset="0"/>
              </a:rPr>
              <a:t>L</a:t>
            </a:r>
            <a:r>
              <a:rPr lang="it-IT" dirty="0" smtClean="0">
                <a:latin typeface="Verdana" panose="020B0604030504040204" pitchFamily="34" charset="0"/>
                <a:ea typeface="Times New Roman" panose="02020603050405020304" pitchFamily="18" charset="0"/>
                <a:cs typeface="Helvetica" panose="020B0604020202020204" pitchFamily="34" charset="0"/>
              </a:rPr>
              <a:t>a </a:t>
            </a:r>
            <a:r>
              <a:rPr lang="it-IT" dirty="0">
                <a:latin typeface="Verdana" panose="020B0604030504040204" pitchFamily="34" charset="0"/>
                <a:ea typeface="Times New Roman" panose="02020603050405020304" pitchFamily="18" charset="0"/>
                <a:cs typeface="Helvetica" panose="020B0604020202020204" pitchFamily="34" charset="0"/>
              </a:rPr>
              <a:t>piattaforma di apprendimento a distanza </a:t>
            </a:r>
            <a:r>
              <a:rPr lang="it-IT" b="1" dirty="0" smtClean="0">
                <a:solidFill>
                  <a:srgbClr val="FFFF00"/>
                </a:solidFill>
                <a:latin typeface="Verdana" panose="020B0604030504040204" pitchFamily="34" charset="0"/>
                <a:ea typeface="Times New Roman" panose="02020603050405020304" pitchFamily="18" charset="0"/>
                <a:cs typeface="Helvetica" panose="020B0604020202020204" pitchFamily="34" charset="0"/>
              </a:rPr>
              <a:t>Building </a:t>
            </a:r>
            <a:r>
              <a:rPr lang="it-IT" b="1" dirty="0" err="1">
                <a:solidFill>
                  <a:srgbClr val="FFFF00"/>
                </a:solidFill>
                <a:latin typeface="Verdana" panose="020B0604030504040204" pitchFamily="34" charset="0"/>
                <a:ea typeface="Times New Roman" panose="02020603050405020304" pitchFamily="18" charset="0"/>
                <a:cs typeface="Helvetica" panose="020B0604020202020204" pitchFamily="34" charset="0"/>
              </a:rPr>
              <a:t>Communities</a:t>
            </a:r>
            <a:r>
              <a:rPr lang="it-IT" b="1" dirty="0">
                <a:solidFill>
                  <a:srgbClr val="FFFF00"/>
                </a:solidFill>
                <a:latin typeface="Verdana" panose="020B0604030504040204" pitchFamily="34" charset="0"/>
                <a:ea typeface="Times New Roman" panose="02020603050405020304" pitchFamily="18" charset="0"/>
                <a:cs typeface="Helvetica" panose="020B0604020202020204" pitchFamily="34" charset="0"/>
              </a:rPr>
              <a:t> of English Language </a:t>
            </a:r>
            <a:r>
              <a:rPr lang="it-IT" b="1" dirty="0" smtClean="0">
                <a:solidFill>
                  <a:srgbClr val="FFFF00"/>
                </a:solidFill>
                <a:latin typeface="Verdana" panose="020B0604030504040204" pitchFamily="34" charset="0"/>
                <a:ea typeface="Times New Roman" panose="02020603050405020304" pitchFamily="18" charset="0"/>
                <a:cs typeface="Helvetica" panose="020B0604020202020204" pitchFamily="34" charset="0"/>
              </a:rPr>
              <a:t>Teachers</a:t>
            </a:r>
            <a:r>
              <a:rPr lang="it-IT" b="1" dirty="0" smtClean="0">
                <a:latin typeface="Verdana" panose="020B0604030504040204" pitchFamily="34" charset="0"/>
                <a:ea typeface="Times New Roman" panose="02020603050405020304" pitchFamily="18" charset="0"/>
                <a:cs typeface="Helvetica" panose="020B0604020202020204" pitchFamily="34" charset="0"/>
              </a:rPr>
              <a:t> </a:t>
            </a:r>
            <a:r>
              <a:rPr lang="it-IT" dirty="0">
                <a:latin typeface="Verdana" panose="020B0604030504040204" pitchFamily="34" charset="0"/>
                <a:ea typeface="Times New Roman" panose="02020603050405020304" pitchFamily="18" charset="0"/>
                <a:cs typeface="Helvetica" panose="020B0604020202020204" pitchFamily="34" charset="0"/>
              </a:rPr>
              <a:t>offre </a:t>
            </a:r>
            <a:r>
              <a:rPr lang="it-IT" dirty="0" smtClean="0">
                <a:latin typeface="Verdana" panose="020B0604030504040204" pitchFamily="34" charset="0"/>
                <a:ea typeface="Times New Roman" panose="02020603050405020304" pitchFamily="18" charset="0"/>
                <a:cs typeface="Helvetica" panose="020B0604020202020204" pitchFamily="34" charset="0"/>
              </a:rPr>
              <a:t>risorse </a:t>
            </a:r>
            <a:r>
              <a:rPr lang="it-IT" dirty="0">
                <a:latin typeface="Verdana" panose="020B0604030504040204" pitchFamily="34" charset="0"/>
                <a:ea typeface="Times New Roman" panose="02020603050405020304" pitchFamily="18" charset="0"/>
                <a:cs typeface="Helvetica" panose="020B0604020202020204" pitchFamily="34" charset="0"/>
              </a:rPr>
              <a:t>per l’insegnamento e </a:t>
            </a:r>
            <a:r>
              <a:rPr lang="it-IT" dirty="0" smtClean="0">
                <a:latin typeface="Verdana" panose="020B0604030504040204" pitchFamily="34" charset="0"/>
                <a:ea typeface="Times New Roman" panose="02020603050405020304" pitchFamily="18" charset="0"/>
                <a:cs typeface="Helvetica" panose="020B0604020202020204" pitchFamily="34" charset="0"/>
              </a:rPr>
              <a:t>opportunità </a:t>
            </a:r>
            <a:r>
              <a:rPr lang="it-IT" dirty="0">
                <a:latin typeface="Verdana" panose="020B0604030504040204" pitchFamily="34" charset="0"/>
                <a:ea typeface="Times New Roman" panose="02020603050405020304" pitchFamily="18" charset="0"/>
                <a:cs typeface="Helvetica" panose="020B0604020202020204" pitchFamily="34" charset="0"/>
              </a:rPr>
              <a:t>per dialogare con colleghi ed e-tutor tramite Forum, Blog, </a:t>
            </a:r>
            <a:r>
              <a:rPr lang="it-IT" dirty="0" err="1">
                <a:latin typeface="Verdana" panose="020B0604030504040204" pitchFamily="34" charset="0"/>
                <a:ea typeface="Times New Roman" panose="02020603050405020304" pitchFamily="18" charset="0"/>
                <a:cs typeface="Helvetica" panose="020B0604020202020204" pitchFamily="34" charset="0"/>
              </a:rPr>
              <a:t>Webinar</a:t>
            </a:r>
            <a:r>
              <a:rPr lang="it-IT" dirty="0">
                <a:latin typeface="Verdana" panose="020B0604030504040204" pitchFamily="34" charset="0"/>
                <a:ea typeface="Times New Roman" panose="02020603050405020304" pitchFamily="18" charset="0"/>
                <a:cs typeface="Helvetica" panose="020B0604020202020204" pitchFamily="34" charset="0"/>
              </a:rPr>
              <a:t>, </a:t>
            </a:r>
            <a:r>
              <a:rPr lang="it-IT" dirty="0" err="1">
                <a:latin typeface="Verdana" panose="020B0604030504040204" pitchFamily="34" charset="0"/>
                <a:ea typeface="Times New Roman" panose="02020603050405020304" pitchFamily="18" charset="0"/>
                <a:cs typeface="Helvetica" panose="020B0604020202020204" pitchFamily="34" charset="0"/>
              </a:rPr>
              <a:t>Journey</a:t>
            </a:r>
            <a:r>
              <a:rPr lang="it-IT" dirty="0">
                <a:latin typeface="Verdana" panose="020B0604030504040204" pitchFamily="34" charset="0"/>
                <a:ea typeface="Times New Roman" panose="02020603050405020304" pitchFamily="18" charset="0"/>
                <a:cs typeface="Helvetica" panose="020B0604020202020204" pitchFamily="34" charset="0"/>
              </a:rPr>
              <a:t>, Skype-chat e molto altro.</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13" y="1500605"/>
            <a:ext cx="4717201" cy="1621538"/>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000" y="3365129"/>
            <a:ext cx="4125943" cy="3094457"/>
          </a:xfrm>
          <a:prstGeom prst="rect">
            <a:avLst/>
          </a:prstGeom>
        </p:spPr>
      </p:pic>
    </p:spTree>
    <p:extLst>
      <p:ext uri="{BB962C8B-B14F-4D97-AF65-F5344CB8AC3E}">
        <p14:creationId xmlns:p14="http://schemas.microsoft.com/office/powerpoint/2010/main" val="30367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Rettangolo 3"/>
          <p:cNvSpPr/>
          <p:nvPr/>
        </p:nvSpPr>
        <p:spPr>
          <a:xfrm>
            <a:off x="587829" y="1015259"/>
            <a:ext cx="10074727" cy="289182"/>
          </a:xfrm>
          <a:prstGeom prst="rect">
            <a:avLst/>
          </a:prstGeom>
        </p:spPr>
        <p:txBody>
          <a:bodyPr wrap="square">
            <a:spAutoFit/>
          </a:bodyPr>
          <a:lstStyle/>
          <a:p>
            <a:pPr marL="285750" indent="-285750">
              <a:lnSpc>
                <a:spcPts val="1500"/>
              </a:lnSpc>
              <a:spcBef>
                <a:spcPts val="1500"/>
              </a:spcBef>
              <a:spcAft>
                <a:spcPts val="750"/>
              </a:spcAft>
              <a:buFontTx/>
              <a:buChar char="-"/>
            </a:pPr>
            <a:endParaRPr lang="it-IT" i="1" dirty="0">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4643" y="849346"/>
            <a:ext cx="7169452" cy="4749762"/>
          </a:xfrm>
          <a:prstGeom prst="rect">
            <a:avLst/>
          </a:prstGeom>
          <a:effectLst>
            <a:glow rad="342900">
              <a:srgbClr val="FF5050"/>
            </a:glow>
          </a:effectLst>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057" y="3828969"/>
            <a:ext cx="2824843" cy="2611648"/>
          </a:xfrm>
          <a:prstGeom prst="rect">
            <a:avLst/>
          </a:prstGeom>
        </p:spPr>
      </p:pic>
    </p:spTree>
    <p:extLst>
      <p:ext uri="{BB962C8B-B14F-4D97-AF65-F5344CB8AC3E}">
        <p14:creationId xmlns:p14="http://schemas.microsoft.com/office/powerpoint/2010/main" val="904131887"/>
      </p:ext>
    </p:extLst>
  </p:cSld>
  <p:clrMapOvr>
    <a:masterClrMapping/>
  </p:clrMapOvr>
  <mc:AlternateContent xmlns:mc="http://schemas.openxmlformats.org/markup-compatibility/2006">
    <mc:Choice xmlns:p14="http://schemas.microsoft.com/office/powerpoint/2010/main" Requires="p14">
      <p:transition spd="slow" p14:dur="2000" advClick="0" advTm="1000">
        <p:sndAc>
          <p:stSnd>
            <p:snd r:embed="rId2" name="applause.wav"/>
          </p:stSnd>
        </p:sndAc>
      </p:transition>
    </mc:Choice>
    <mc:Fallback>
      <p:transition spd="slow" advClick="0" advTm="1000">
        <p:sndAc>
          <p:stSnd>
            <p:snd r:embed="rId2"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342900" y="1100545"/>
            <a:ext cx="7264400" cy="4924698"/>
          </a:xfrm>
        </p:spPr>
        <p:txBody>
          <a:bodyPr>
            <a:normAutofit fontScale="92500" lnSpcReduction="10000"/>
          </a:bodyPr>
          <a:lstStyle/>
          <a:p>
            <a:pPr marL="0" indent="0">
              <a:buNone/>
            </a:pPr>
            <a:r>
              <a:rPr lang="it-IT" sz="3000" b="1" i="1" dirty="0" smtClean="0">
                <a:solidFill>
                  <a:srgbClr val="99FF99"/>
                </a:solidFill>
                <a:latin typeface="Arial Black" panose="020B0A04020102020204" pitchFamily="34" charset="0"/>
                <a:ea typeface="Verdana" panose="020B0604030504040204" pitchFamily="34" charset="0"/>
                <a:cs typeface="Verdana" panose="020B0604030504040204" pitchFamily="34" charset="0"/>
              </a:rPr>
              <a:t>Può essere usata:</a:t>
            </a:r>
          </a:p>
          <a:p>
            <a:pPr marL="0" indent="0">
              <a:buNone/>
            </a:pPr>
            <a:endParaRPr lang="it-IT" sz="3000" b="1" i="1" dirty="0" smtClean="0">
              <a:solidFill>
                <a:srgbClr val="99FF99"/>
              </a:solidFill>
              <a:latin typeface="Verdana" panose="020B0604030504040204" pitchFamily="34" charset="0"/>
              <a:ea typeface="Verdana" panose="020B0604030504040204" pitchFamily="34" charset="0"/>
              <a:cs typeface="Verdana" panose="020B0604030504040204" pitchFamily="34" charset="0"/>
            </a:endParaRPr>
          </a:p>
          <a:p>
            <a:pPr lvl="0"/>
            <a:r>
              <a:rPr lang="it-IT" sz="1900" i="1" dirty="0" smtClean="0">
                <a:latin typeface="Verdana" panose="020B0604030504040204" pitchFamily="34" charset="0"/>
                <a:ea typeface="Verdana" panose="020B0604030504040204" pitchFamily="34" charset="0"/>
                <a:cs typeface="Verdana" panose="020B0604030504040204" pitchFamily="34" charset="0"/>
              </a:rPr>
              <a:t>Come </a:t>
            </a:r>
            <a:r>
              <a:rPr lang="it-IT" sz="19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credito formativo all’esame di Stato</a:t>
            </a:r>
            <a:endParaRPr lang="it-IT" sz="19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0"/>
            <a:endParaRPr lang="it-IT" sz="1900" i="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a:p>
            <a:r>
              <a:rPr lang="it-IT" sz="1900" i="1" dirty="0" smtClean="0">
                <a:latin typeface="Verdana" panose="020B0604030504040204" pitchFamily="34" charset="0"/>
                <a:ea typeface="Verdana" panose="020B0604030504040204" pitchFamily="34" charset="0"/>
                <a:cs typeface="Verdana" panose="020B0604030504040204" pitchFamily="34" charset="0"/>
              </a:rPr>
              <a:t>In</a:t>
            </a:r>
            <a:r>
              <a:rPr lang="it-IT" sz="1900" b="1" i="1" dirty="0" smtClean="0">
                <a:latin typeface="Verdana" panose="020B0604030504040204" pitchFamily="34" charset="0"/>
                <a:ea typeface="Verdana" panose="020B0604030504040204" pitchFamily="34" charset="0"/>
                <a:cs typeface="Verdana" panose="020B0604030504040204" pitchFamily="34" charset="0"/>
              </a:rPr>
              <a:t> </a:t>
            </a:r>
            <a:r>
              <a:rPr lang="it-IT" sz="1900" b="1" i="1" dirty="0">
                <a:solidFill>
                  <a:srgbClr val="FFFF00"/>
                </a:solidFill>
                <a:latin typeface="Verdana" panose="020B0604030504040204" pitchFamily="34" charset="0"/>
                <a:ea typeface="Verdana" panose="020B0604030504040204" pitchFamily="34" charset="0"/>
                <a:cs typeface="Verdana" panose="020B0604030504040204" pitchFamily="34" charset="0"/>
              </a:rPr>
              <a:t>ambito </a:t>
            </a:r>
            <a:r>
              <a:rPr lang="it-IT" sz="19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universitario </a:t>
            </a:r>
            <a:r>
              <a:rPr lang="it-IT" sz="1900" i="1" dirty="0" smtClean="0">
                <a:latin typeface="Verdana" panose="020B0604030504040204" pitchFamily="34" charset="0"/>
                <a:ea typeface="Verdana" panose="020B0604030504040204" pitchFamily="34" charset="0"/>
                <a:cs typeface="Verdana" panose="020B0604030504040204" pitchFamily="34" charset="0"/>
              </a:rPr>
              <a:t>gli </a:t>
            </a:r>
            <a:r>
              <a:rPr lang="it-IT" sz="1900" i="1" dirty="0">
                <a:latin typeface="Verdana" panose="020B0604030504040204" pitchFamily="34" charset="0"/>
                <a:ea typeface="Verdana" panose="020B0604030504040204" pitchFamily="34" charset="0"/>
                <a:cs typeface="Verdana" panose="020B0604030504040204" pitchFamily="34" charset="0"/>
              </a:rPr>
              <a:t>esami di abilità integrate </a:t>
            </a:r>
            <a:r>
              <a:rPr lang="it-IT" sz="1900" i="1" dirty="0" err="1">
                <a:latin typeface="Verdana" panose="020B0604030504040204" pitchFamily="34" charset="0"/>
                <a:ea typeface="Verdana" panose="020B0604030504040204" pitchFamily="34" charset="0"/>
                <a:cs typeface="Verdana" panose="020B0604030504040204" pitchFamily="34" charset="0"/>
              </a:rPr>
              <a:t>Trinity</a:t>
            </a:r>
            <a:r>
              <a:rPr lang="it-IT" sz="1900" i="1" dirty="0">
                <a:latin typeface="Verdana" panose="020B0604030504040204" pitchFamily="34" charset="0"/>
                <a:ea typeface="Verdana" panose="020B0604030504040204" pitchFamily="34" charset="0"/>
                <a:cs typeface="Verdana" panose="020B0604030504040204" pitchFamily="34" charset="0"/>
              </a:rPr>
              <a:t> ISE sono riconosciuti da corsi di laurea e dipartimenti universitari in Italia e da numerose università ed istituzioni nel Regno Unito e in altri paesi.</a:t>
            </a:r>
          </a:p>
          <a:p>
            <a:pPr lvl="0"/>
            <a:endParaRPr lang="it-IT" sz="1900"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lvl="0"/>
            <a:r>
              <a:rPr lang="it-IT" sz="1900" i="1" dirty="0">
                <a:latin typeface="Verdana" panose="020B0604030504040204" pitchFamily="34" charset="0"/>
                <a:ea typeface="Verdana" panose="020B0604030504040204" pitchFamily="34" charset="0"/>
                <a:cs typeface="Verdana" panose="020B0604030504040204" pitchFamily="34" charset="0"/>
              </a:rPr>
              <a:t>In</a:t>
            </a:r>
            <a:r>
              <a:rPr lang="it-IT" sz="1900" b="1" i="1" dirty="0">
                <a:latin typeface="Verdana" panose="020B0604030504040204" pitchFamily="34" charset="0"/>
                <a:ea typeface="Verdana" panose="020B0604030504040204" pitchFamily="34" charset="0"/>
                <a:cs typeface="Verdana" panose="020B0604030504040204" pitchFamily="34" charset="0"/>
              </a:rPr>
              <a:t> </a:t>
            </a:r>
            <a:r>
              <a:rPr lang="it-IT" sz="1900" b="1" i="1" dirty="0">
                <a:solidFill>
                  <a:srgbClr val="FFFF00"/>
                </a:solidFill>
                <a:latin typeface="Verdana" panose="020B0604030504040204" pitchFamily="34" charset="0"/>
                <a:ea typeface="Verdana" panose="020B0604030504040204" pitchFamily="34" charset="0"/>
                <a:cs typeface="Verdana" panose="020B0604030504040204" pitchFamily="34" charset="0"/>
              </a:rPr>
              <a:t>ambito </a:t>
            </a:r>
            <a:r>
              <a:rPr lang="it-IT" sz="19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professionale valorizza </a:t>
            </a:r>
            <a:r>
              <a:rPr lang="it-IT" sz="1900" b="1" i="1" dirty="0">
                <a:solidFill>
                  <a:srgbClr val="FFFF00"/>
                </a:solidFill>
                <a:latin typeface="Verdana" panose="020B0604030504040204" pitchFamily="34" charset="0"/>
                <a:ea typeface="Verdana" panose="020B0604030504040204" pitchFamily="34" charset="0"/>
                <a:cs typeface="Verdana" panose="020B0604030504040204" pitchFamily="34" charset="0"/>
              </a:rPr>
              <a:t>il curriculum </a:t>
            </a:r>
            <a:r>
              <a:rPr lang="it-IT" sz="19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vitae</a:t>
            </a:r>
            <a:r>
              <a:rPr lang="it-IT" sz="1900" i="1" dirty="0" smtClean="0">
                <a:latin typeface="Verdana" panose="020B0604030504040204" pitchFamily="34" charset="0"/>
                <a:ea typeface="Verdana" panose="020B0604030504040204" pitchFamily="34" charset="0"/>
                <a:cs typeface="Verdana" panose="020B0604030504040204" pitchFamily="34" charset="0"/>
              </a:rPr>
              <a:t> </a:t>
            </a:r>
            <a:r>
              <a:rPr lang="it-IT" sz="1900" i="1" dirty="0">
                <a:latin typeface="Verdana" panose="020B0604030504040204" pitchFamily="34" charset="0"/>
                <a:ea typeface="Verdana" panose="020B0604030504040204" pitchFamily="34" charset="0"/>
                <a:cs typeface="Verdana" panose="020B0604030504040204" pitchFamily="34" charset="0"/>
              </a:rPr>
              <a:t>essendo un documento sempre più conosciuto e apprezzato dal mondo del lavoro </a:t>
            </a:r>
            <a:endParaRPr lang="it-IT" sz="1900" i="1" dirty="0" smtClean="0">
              <a:latin typeface="Verdana" panose="020B0604030504040204" pitchFamily="34" charset="0"/>
              <a:ea typeface="Verdana" panose="020B0604030504040204" pitchFamily="34" charset="0"/>
              <a:cs typeface="Verdana" panose="020B0604030504040204" pitchFamily="34" charset="0"/>
            </a:endParaRPr>
          </a:p>
          <a:p>
            <a:pPr marL="0" lvl="0" indent="0">
              <a:buNone/>
            </a:pPr>
            <a:endParaRPr lang="it-IT" sz="1900" i="1" dirty="0" smtClean="0">
              <a:latin typeface="Verdana" panose="020B0604030504040204" pitchFamily="34" charset="0"/>
              <a:ea typeface="Verdana" panose="020B0604030504040204" pitchFamily="34" charset="0"/>
              <a:cs typeface="Verdana" panose="020B0604030504040204" pitchFamily="34" charset="0"/>
            </a:endParaRPr>
          </a:p>
          <a:p>
            <a:pPr lvl="0"/>
            <a:r>
              <a:rPr lang="it-IT" sz="1900" i="1" dirty="0" smtClean="0">
                <a:latin typeface="Verdana" panose="020B0604030504040204" pitchFamily="34" charset="0"/>
                <a:ea typeface="Verdana" panose="020B0604030504040204" pitchFamily="34" charset="0"/>
                <a:cs typeface="Verdana" panose="020B0604030504040204" pitchFamily="34" charset="0"/>
              </a:rPr>
              <a:t>Le </a:t>
            </a:r>
            <a:r>
              <a:rPr lang="it-IT" sz="1900" i="1" dirty="0">
                <a:latin typeface="Verdana" panose="020B0604030504040204" pitchFamily="34" charset="0"/>
                <a:ea typeface="Verdana" panose="020B0604030504040204" pitchFamily="34" charset="0"/>
                <a:cs typeface="Verdana" panose="020B0604030504040204" pitchFamily="34" charset="0"/>
              </a:rPr>
              <a:t>certificazioni rilasciate da </a:t>
            </a:r>
            <a:r>
              <a:rPr lang="it-IT" sz="1900" i="1" dirty="0" err="1">
                <a:latin typeface="Verdana" panose="020B0604030504040204" pitchFamily="34" charset="0"/>
                <a:ea typeface="Verdana" panose="020B0604030504040204" pitchFamily="34" charset="0"/>
                <a:cs typeface="Verdana" panose="020B0604030504040204" pitchFamily="34" charset="0"/>
              </a:rPr>
              <a:t>Trinity</a:t>
            </a:r>
            <a:r>
              <a:rPr lang="it-IT" sz="1900" i="1" dirty="0">
                <a:latin typeface="Verdana" panose="020B0604030504040204" pitchFamily="34" charset="0"/>
                <a:ea typeface="Verdana" panose="020B0604030504040204" pitchFamily="34" charset="0"/>
                <a:cs typeface="Verdana" panose="020B0604030504040204" pitchFamily="34" charset="0"/>
              </a:rPr>
              <a:t> College </a:t>
            </a:r>
            <a:r>
              <a:rPr lang="it-IT" sz="1900" i="1" dirty="0" err="1">
                <a:latin typeface="Verdana" panose="020B0604030504040204" pitchFamily="34" charset="0"/>
                <a:ea typeface="Verdana" panose="020B0604030504040204" pitchFamily="34" charset="0"/>
                <a:cs typeface="Verdana" panose="020B0604030504040204" pitchFamily="34" charset="0"/>
              </a:rPr>
              <a:t>London</a:t>
            </a:r>
            <a:r>
              <a:rPr lang="it-IT" sz="1900" i="1" dirty="0">
                <a:latin typeface="Verdana" panose="020B0604030504040204" pitchFamily="34" charset="0"/>
                <a:ea typeface="Verdana" panose="020B0604030504040204" pitchFamily="34" charset="0"/>
                <a:cs typeface="Verdana" panose="020B0604030504040204" pitchFamily="34" charset="0"/>
              </a:rPr>
              <a:t> </a:t>
            </a:r>
            <a:endParaRPr lang="it-IT" sz="1900" i="1" dirty="0" smtClean="0">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it-IT" sz="1900" b="1" i="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sz="19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non </a:t>
            </a:r>
            <a:r>
              <a:rPr lang="it-IT" sz="1900" b="1" i="1" dirty="0">
                <a:solidFill>
                  <a:srgbClr val="FFFF00"/>
                </a:solidFill>
                <a:latin typeface="Verdana" panose="020B0604030504040204" pitchFamily="34" charset="0"/>
                <a:ea typeface="Verdana" panose="020B0604030504040204" pitchFamily="34" charset="0"/>
                <a:cs typeface="Verdana" panose="020B0604030504040204" pitchFamily="34" charset="0"/>
              </a:rPr>
              <a:t>hanno una scadenza </a:t>
            </a:r>
            <a:r>
              <a:rPr lang="it-IT" sz="19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formale</a:t>
            </a:r>
            <a:endParaRPr lang="it-IT" sz="1900" b="1" i="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it-IT" sz="1900" dirty="0">
              <a:latin typeface="Verdana" panose="020B0604030504040204" pitchFamily="34" charset="0"/>
              <a:ea typeface="Verdana" panose="020B0604030504040204" pitchFamily="34" charset="0"/>
              <a:cs typeface="Verdana" panose="020B0604030504040204" pitchFamily="34" charset="0"/>
            </a:endParaRPr>
          </a:p>
          <a:p>
            <a:endParaRPr lang="it-IT" dirty="0">
              <a:latin typeface="Arial" panose="020B0604020202020204" pitchFamily="34" charset="0"/>
              <a:cs typeface="Arial" panose="020B060402020202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3200" y="808014"/>
            <a:ext cx="3896378" cy="550975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extLst>
      <p:ext uri="{BB962C8B-B14F-4D97-AF65-F5344CB8AC3E}">
        <p14:creationId xmlns:p14="http://schemas.microsoft.com/office/powerpoint/2010/main" val="87272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3143" y="1296489"/>
            <a:ext cx="10820400" cy="4024125"/>
          </a:xfrm>
        </p:spPr>
        <p:txBody>
          <a:bodyPr/>
          <a:lstStyle/>
          <a:p>
            <a:pPr marL="0" indent="0">
              <a:buNone/>
            </a:pPr>
            <a:r>
              <a:rPr lang="it-IT" sz="2800" b="1" i="1" dirty="0">
                <a:solidFill>
                  <a:srgbClr val="99FF99"/>
                </a:solidFill>
                <a:latin typeface="Arial Black" panose="020B0A04020102020204" pitchFamily="34" charset="0"/>
                <a:ea typeface="Verdana" panose="020B0604030504040204" pitchFamily="34" charset="0"/>
                <a:cs typeface="Verdana" panose="020B0604030504040204" pitchFamily="34" charset="0"/>
              </a:rPr>
              <a:t>In ambito </a:t>
            </a:r>
            <a:r>
              <a:rPr lang="it-IT" sz="2800" b="1" i="1" dirty="0" smtClean="0">
                <a:solidFill>
                  <a:srgbClr val="99FF99"/>
                </a:solidFill>
                <a:latin typeface="Arial Black" panose="020B0A04020102020204" pitchFamily="34" charset="0"/>
                <a:ea typeface="Verdana" panose="020B0604030504040204" pitchFamily="34" charset="0"/>
                <a:cs typeface="Verdana" panose="020B0604030504040204" pitchFamily="34" charset="0"/>
              </a:rPr>
              <a:t>didattico</a:t>
            </a:r>
          </a:p>
          <a:p>
            <a:pPr marL="0" indent="0">
              <a:buNone/>
            </a:pPr>
            <a:r>
              <a:rPr lang="it-IT" b="1" i="1" dirty="0" smtClean="0">
                <a:solidFill>
                  <a:srgbClr val="99FF99"/>
                </a:solidFill>
                <a:latin typeface="Verdana" panose="020B0604030504040204" pitchFamily="34" charset="0"/>
                <a:ea typeface="Verdana" panose="020B0604030504040204" pitchFamily="34" charset="0"/>
                <a:cs typeface="Verdana" panose="020B0604030504040204" pitchFamily="34" charset="0"/>
              </a:rPr>
              <a:t> </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stimola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la motivazione dello studente</a:t>
            </a:r>
            <a:r>
              <a:rPr lang="it-IT" i="1" dirty="0">
                <a:latin typeface="Verdana" panose="020B0604030504040204" pitchFamily="34" charset="0"/>
                <a:ea typeface="Verdana" panose="020B0604030504040204" pitchFamily="34" charset="0"/>
                <a:cs typeface="Verdana" panose="020B0604030504040204" pitchFamily="34" charset="0"/>
              </a:rPr>
              <a:t>, </a:t>
            </a:r>
            <a:r>
              <a:rPr lang="it-IT" i="1" dirty="0" smtClean="0">
                <a:latin typeface="Verdana" panose="020B0604030504040204" pitchFamily="34" charset="0"/>
                <a:ea typeface="Verdana" panose="020B0604030504040204" pitchFamily="34" charset="0"/>
                <a:cs typeface="Verdana" panose="020B0604030504040204" pitchFamily="34" charset="0"/>
              </a:rPr>
              <a:t>perché comprende </a:t>
            </a:r>
            <a:r>
              <a:rPr lang="it-IT" i="1" dirty="0">
                <a:latin typeface="Verdana" panose="020B0604030504040204" pitchFamily="34" charset="0"/>
                <a:ea typeface="Verdana" panose="020B0604030504040204" pitchFamily="34" charset="0"/>
                <a:cs typeface="Verdana" panose="020B0604030504040204" pitchFamily="34" charset="0"/>
              </a:rPr>
              <a:t>il proprio livello di competenze ed abilità e </a:t>
            </a:r>
            <a:r>
              <a:rPr lang="it-IT" i="1" dirty="0" smtClean="0">
                <a:latin typeface="Verdana" panose="020B0604030504040204" pitchFamily="34" charset="0"/>
                <a:ea typeface="Verdana" panose="020B0604030504040204" pitchFamily="34" charset="0"/>
                <a:cs typeface="Verdana" panose="020B0604030504040204" pitchFamily="34" charset="0"/>
              </a:rPr>
              <a:t>lo stimola </a:t>
            </a:r>
            <a:r>
              <a:rPr lang="it-IT" i="1" dirty="0">
                <a:latin typeface="Verdana" panose="020B0604030504040204" pitchFamily="34" charset="0"/>
                <a:ea typeface="Verdana" panose="020B0604030504040204" pitchFamily="34" charset="0"/>
                <a:cs typeface="Verdana" panose="020B0604030504040204" pitchFamily="34" charset="0"/>
              </a:rPr>
              <a:t>a raggiungere obiettivi sempre più elevati</a:t>
            </a:r>
            <a:r>
              <a:rPr lang="it-IT" i="1" dirty="0" smtClean="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it-IT" i="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it-IT" i="1" dirty="0">
                <a:latin typeface="Verdana" panose="020B0604030504040204" pitchFamily="34" charset="0"/>
                <a:ea typeface="Verdana" panose="020B0604030504040204" pitchFamily="34" charset="0"/>
                <a:cs typeface="Verdana" panose="020B0604030504040204" pitchFamily="34" charset="0"/>
              </a:rPr>
              <a:t>Preparare un esame </a:t>
            </a:r>
            <a:r>
              <a:rPr lang="it-IT" i="1" dirty="0" err="1">
                <a:latin typeface="Verdana" panose="020B0604030504040204" pitchFamily="34" charset="0"/>
                <a:ea typeface="Verdana" panose="020B0604030504040204" pitchFamily="34" charset="0"/>
                <a:cs typeface="Verdana" panose="020B0604030504040204" pitchFamily="34" charset="0"/>
              </a:rPr>
              <a:t>Trinity</a:t>
            </a:r>
            <a:r>
              <a:rPr lang="it-IT" i="1" dirty="0">
                <a:latin typeface="Verdana" panose="020B0604030504040204" pitchFamily="34" charset="0"/>
                <a:ea typeface="Verdana" panose="020B0604030504040204" pitchFamily="34" charset="0"/>
                <a:cs typeface="Verdana" panose="020B0604030504040204" pitchFamily="34" charset="0"/>
              </a:rPr>
              <a:t>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vuol dire imparare a usare la lingua scritta e parlata nel mondo reale</a:t>
            </a:r>
            <a:r>
              <a:rPr lang="it-IT" i="1" dirty="0">
                <a:latin typeface="Verdana" panose="020B0604030504040204" pitchFamily="34" charset="0"/>
                <a:ea typeface="Verdana" panose="020B0604030504040204" pitchFamily="34" charset="0"/>
                <a:cs typeface="Verdana" panose="020B0604030504040204" pitchFamily="34" charset="0"/>
              </a:rPr>
              <a:t> per continuare il </a:t>
            </a:r>
            <a:r>
              <a:rPr lang="it-IT" i="1" dirty="0" smtClean="0">
                <a:latin typeface="Verdana" panose="020B0604030504040204" pitchFamily="34" charset="0"/>
                <a:ea typeface="Verdana" panose="020B0604030504040204" pitchFamily="34" charset="0"/>
                <a:cs typeface="Verdana" panose="020B0604030504040204" pitchFamily="34" charset="0"/>
              </a:rPr>
              <a:t> proprio percorso </a:t>
            </a:r>
            <a:r>
              <a:rPr lang="it-IT" i="1" dirty="0">
                <a:latin typeface="Verdana" panose="020B0604030504040204" pitchFamily="34" charset="0"/>
                <a:ea typeface="Verdana" panose="020B0604030504040204" pitchFamily="34" charset="0"/>
                <a:cs typeface="Verdana" panose="020B0604030504040204" pitchFamily="34" charset="0"/>
              </a:rPr>
              <a:t>di studi in Italia o all’estero o per entrare nel mondo del lavoro.</a:t>
            </a:r>
          </a:p>
          <a:p>
            <a:pPr marL="0" indent="0">
              <a:buNone/>
            </a:pPr>
            <a:endParaRPr lang="it-IT" dirty="0"/>
          </a:p>
          <a:p>
            <a:endParaRPr lang="it-IT" dirty="0"/>
          </a:p>
        </p:txBody>
      </p:sp>
      <p:pic>
        <p:nvPicPr>
          <p:cNvPr id="1026" name="Picture 2" descr="https://studioallestero.files.wordpress.com/2015/11/quali-materie-ha-la-scuola-inglese.jpg?w=6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183" y="4342499"/>
            <a:ext cx="4908320" cy="23481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1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4157" y="1296489"/>
            <a:ext cx="10869386" cy="4908368"/>
          </a:xfrm>
        </p:spPr>
        <p:txBody>
          <a:bodyPr/>
          <a:lstStyle/>
          <a:p>
            <a:pPr marL="0" indent="0">
              <a:buNone/>
            </a:pPr>
            <a:endParaRPr lang="it-IT" dirty="0"/>
          </a:p>
          <a:p>
            <a:endParaRPr lang="it-IT" dirty="0"/>
          </a:p>
        </p:txBody>
      </p:sp>
      <p:sp>
        <p:nvSpPr>
          <p:cNvPr id="9" name="Rettangolo 8"/>
          <p:cNvSpPr/>
          <p:nvPr/>
        </p:nvSpPr>
        <p:spPr>
          <a:xfrm>
            <a:off x="212271" y="333103"/>
            <a:ext cx="6041572" cy="7503593"/>
          </a:xfrm>
          <a:prstGeom prst="rect">
            <a:avLst/>
          </a:prstGeom>
        </p:spPr>
        <p:txBody>
          <a:bodyPr wrap="square">
            <a:spAutoFit/>
          </a:bodyPr>
          <a:lstStyle/>
          <a:p>
            <a:pPr>
              <a:lnSpc>
                <a:spcPct val="120000"/>
              </a:lnSpc>
              <a:spcAft>
                <a:spcPts val="750"/>
              </a:spcAft>
            </a:pPr>
            <a:r>
              <a:rPr lang="it-IT" i="1" dirty="0" smtClean="0">
                <a:latin typeface="Verdana" panose="020B0604030504040204" pitchFamily="34" charset="0"/>
                <a:ea typeface="Verdana" panose="020B0604030504040204" pitchFamily="34" charset="0"/>
                <a:cs typeface="Verdana" panose="020B0604030504040204" pitchFamily="34" charset="0"/>
              </a:rPr>
              <a:t>Gli esami GESE </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valutano le abilità di produzione orale ed ascolto </a:t>
            </a:r>
            <a:r>
              <a:rPr lang="it-IT" i="1" dirty="0" smtClean="0">
                <a:latin typeface="Verdana" panose="020B0604030504040204" pitchFamily="34" charset="0"/>
                <a:ea typeface="Verdana" panose="020B0604030504040204" pitchFamily="34" charset="0"/>
                <a:cs typeface="Verdana" panose="020B0604030504040204" pitchFamily="34" charset="0"/>
              </a:rPr>
              <a:t>(</a:t>
            </a:r>
            <a:r>
              <a:rPr lang="it-IT" i="1" dirty="0" err="1" smtClean="0">
                <a:latin typeface="Verdana" panose="020B0604030504040204" pitchFamily="34" charset="0"/>
                <a:ea typeface="Verdana" panose="020B0604030504040204" pitchFamily="34" charset="0"/>
                <a:cs typeface="Verdana" panose="020B0604030504040204" pitchFamily="34" charset="0"/>
              </a:rPr>
              <a:t>Speaking</a:t>
            </a:r>
            <a:r>
              <a:rPr lang="it-IT" i="1" dirty="0" smtClean="0">
                <a:latin typeface="Verdana" panose="020B0604030504040204" pitchFamily="34" charset="0"/>
                <a:ea typeface="Verdana" panose="020B0604030504040204" pitchFamily="34" charset="0"/>
                <a:cs typeface="Verdana" panose="020B0604030504040204" pitchFamily="34" charset="0"/>
              </a:rPr>
              <a:t> &amp; </a:t>
            </a:r>
            <a:r>
              <a:rPr lang="it-IT" i="1" dirty="0" err="1" smtClean="0">
                <a:latin typeface="Verdana" panose="020B0604030504040204" pitchFamily="34" charset="0"/>
                <a:ea typeface="Verdana" panose="020B0604030504040204" pitchFamily="34" charset="0"/>
                <a:cs typeface="Verdana" panose="020B0604030504040204" pitchFamily="34" charset="0"/>
              </a:rPr>
              <a:t>Listening</a:t>
            </a:r>
            <a:r>
              <a:rPr lang="it-IT" i="1" dirty="0" smtClean="0">
                <a:latin typeface="Verdana" panose="020B0604030504040204" pitchFamily="34" charset="0"/>
                <a:ea typeface="Verdana" panose="020B0604030504040204" pitchFamily="34" charset="0"/>
                <a:cs typeface="Verdana" panose="020B0604030504040204" pitchFamily="34" charset="0"/>
              </a:rPr>
              <a:t>). </a:t>
            </a:r>
            <a:endParaRPr lang="it-IT" sz="2800" i="1"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800"/>
              </a:spcAft>
            </a:pPr>
            <a:r>
              <a:rPr lang="it-IT" i="1" dirty="0" smtClean="0">
                <a:latin typeface="Verdana" panose="020B0604030504040204" pitchFamily="34" charset="0"/>
                <a:ea typeface="Verdana" panose="020B0604030504040204" pitchFamily="34" charset="0"/>
                <a:cs typeface="Verdana" panose="020B0604030504040204" pitchFamily="34" charset="0"/>
              </a:rPr>
              <a:t>Gli esami dal </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Grade 1 al Grade 3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Initial</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stage</a:t>
            </a:r>
            <a:r>
              <a:rPr lang="it-IT" i="1" dirty="0" smtClean="0">
                <a:latin typeface="Verdana" panose="020B0604030504040204" pitchFamily="34" charset="0"/>
                <a:ea typeface="Verdana" panose="020B0604030504040204" pitchFamily="34" charset="0"/>
                <a:cs typeface="Verdana" panose="020B0604030504040204" pitchFamily="34" charset="0"/>
              </a:rPr>
              <a:t>) si rivolgono a persone con abilità linguistiche di base in inglese  che si collocano </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tra il livello pre-A1 ed il livello  A2.1</a:t>
            </a:r>
            <a:r>
              <a:rPr lang="it-IT" i="1" dirty="0" smtClean="0">
                <a:latin typeface="Verdana" panose="020B0604030504040204" pitchFamily="34" charset="0"/>
                <a:ea typeface="Verdana" panose="020B0604030504040204" pitchFamily="34" charset="0"/>
                <a:cs typeface="Verdana" panose="020B0604030504040204" pitchFamily="34" charset="0"/>
              </a:rPr>
              <a:t> del QCER e mirano a incoraggiare e far acquisire sicurezza nella comunicazione in lingua inglese.</a:t>
            </a:r>
          </a:p>
          <a:p>
            <a:endParaRPr lang="it-IT" sz="2000" dirty="0" smtClean="0">
              <a:solidFill>
                <a:schemeClr val="accent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r>
              <a:rPr lang="it-IT" sz="2400" dirty="0" smtClean="0">
                <a:solidFill>
                  <a:schemeClr val="accent2">
                    <a:lumMod val="60000"/>
                    <a:lumOff val="40000"/>
                  </a:schemeClr>
                </a:solidFill>
                <a:latin typeface="Arial Black" panose="020B0A04020102020204" pitchFamily="34" charset="0"/>
              </a:rPr>
              <a:t>STRUTTURA  DELL’ESAME GESE GRADE 1-3</a:t>
            </a:r>
          </a:p>
          <a:p>
            <a:endParaRPr lang="it-IT" sz="2400" dirty="0">
              <a:solidFill>
                <a:schemeClr val="accent2">
                  <a:lumMod val="60000"/>
                  <a:lumOff val="40000"/>
                </a:schemeClr>
              </a:solidFill>
              <a:latin typeface="Arial Black" panose="020B0A04020102020204" pitchFamily="34" charset="0"/>
            </a:endParaRPr>
          </a:p>
          <a:p>
            <a:r>
              <a:rPr lang="it-IT" i="1" dirty="0" smtClean="0">
                <a:latin typeface="Verdana" panose="020B0604030504040204" pitchFamily="34" charset="0"/>
                <a:ea typeface="Verdana" panose="020B0604030504040204" pitchFamily="34" charset="0"/>
                <a:cs typeface="Verdana" panose="020B0604030504040204" pitchFamily="34" charset="0"/>
              </a:rPr>
              <a:t>L’esame </a:t>
            </a:r>
            <a:r>
              <a:rPr lang="it-IT" i="1" dirty="0">
                <a:latin typeface="Verdana" panose="020B0604030504040204" pitchFamily="34" charset="0"/>
                <a:ea typeface="Verdana" panose="020B0604030504040204" pitchFamily="34" charset="0"/>
                <a:cs typeface="Verdana" panose="020B0604030504040204" pitchFamily="34" charset="0"/>
              </a:rPr>
              <a:t>ha una durata che varia dai 5 ai 7 minuti. </a:t>
            </a:r>
            <a:endParaRPr lang="it-IT" i="1" dirty="0" smtClean="0">
              <a:latin typeface="Verdana" panose="020B0604030504040204" pitchFamily="34" charset="0"/>
              <a:ea typeface="Verdana" panose="020B0604030504040204" pitchFamily="34" charset="0"/>
              <a:cs typeface="Verdana" panose="020B0604030504040204" pitchFamily="34" charset="0"/>
            </a:endParaRPr>
          </a:p>
          <a:p>
            <a:r>
              <a:rPr lang="it-IT" i="1" dirty="0" smtClean="0">
                <a:latin typeface="Verdana" panose="020B0604030504040204" pitchFamily="34" charset="0"/>
                <a:ea typeface="Verdana" panose="020B0604030504040204" pitchFamily="34" charset="0"/>
                <a:cs typeface="Verdana" panose="020B0604030504040204" pitchFamily="34" charset="0"/>
              </a:rPr>
              <a:t>Comprende: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saluti iniziali</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conversazione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termine </a:t>
            </a:r>
            <a:r>
              <a:rPr lang="it-IT" i="1" dirty="0">
                <a:latin typeface="Verdana" panose="020B0604030504040204" pitchFamily="34" charset="0"/>
                <a:ea typeface="Verdana" panose="020B0604030504040204" pitchFamily="34" charset="0"/>
                <a:cs typeface="Verdana" panose="020B0604030504040204" pitchFamily="34" charset="0"/>
              </a:rPr>
              <a:t>della conversazione e saluti </a:t>
            </a:r>
            <a:r>
              <a:rPr lang="it-IT" i="1" dirty="0" smtClean="0">
                <a:latin typeface="Verdana" panose="020B0604030504040204" pitchFamily="34" charset="0"/>
                <a:ea typeface="Verdana" panose="020B0604030504040204" pitchFamily="34" charset="0"/>
                <a:cs typeface="Verdana" panose="020B0604030504040204" pitchFamily="34" charset="0"/>
              </a:rPr>
              <a:t>finali</a:t>
            </a:r>
          </a:p>
          <a:p>
            <a:pPr marL="285750" lvl="0" indent="-285750">
              <a:buFontTx/>
              <a:buChar char="-"/>
            </a:pPr>
            <a:endParaRPr lang="it-IT" i="1" dirty="0">
              <a:latin typeface="Arial" panose="020B0604020202020204" pitchFamily="34" charset="0"/>
              <a:cs typeface="Arial" panose="020B0604020202020204" pitchFamily="34" charset="0"/>
            </a:endParaRPr>
          </a:p>
          <a:p>
            <a:pPr>
              <a:lnSpc>
                <a:spcPct val="120000"/>
              </a:lnSpc>
              <a:spcAft>
                <a:spcPts val="800"/>
              </a:spcAft>
            </a:pPr>
            <a:endParaRPr lang="it-IT" sz="2800" i="1"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Aft>
                <a:spcPts val="800"/>
              </a:spcAft>
            </a:pPr>
            <a:endParaRPr lang="it-IT" sz="2800"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ttangolo 9"/>
          <p:cNvSpPr/>
          <p:nvPr/>
        </p:nvSpPr>
        <p:spPr>
          <a:xfrm>
            <a:off x="6826469" y="329449"/>
            <a:ext cx="5171090" cy="1384995"/>
          </a:xfrm>
          <a:prstGeom prst="rect">
            <a:avLst/>
          </a:prstGeom>
        </p:spPr>
        <p:txBody>
          <a:bodyPr wrap="square">
            <a:spAutoFit/>
          </a:bodyPr>
          <a:lstStyle/>
          <a:p>
            <a:r>
              <a:rPr lang="it-IT" sz="2800" dirty="0" smtClean="0">
                <a:solidFill>
                  <a:srgbClr val="FF99FF"/>
                </a:solidFill>
                <a:latin typeface="Arial Black" panose="020B0A04020102020204" pitchFamily="34" charset="0"/>
              </a:rPr>
              <a:t>GRADED EXAMINATIONS IN SPOKEN ENGLISH </a:t>
            </a:r>
            <a:r>
              <a:rPr lang="it-IT" sz="2800" dirty="0" smtClean="0">
                <a:solidFill>
                  <a:srgbClr val="99FF99"/>
                </a:solidFill>
                <a:latin typeface="Arial Black" panose="020B0A04020102020204" pitchFamily="34" charset="0"/>
              </a:rPr>
              <a:t>GESE</a:t>
            </a:r>
            <a:endParaRPr lang="it-IT" sz="2800" dirty="0">
              <a:solidFill>
                <a:srgbClr val="99FF99"/>
              </a:solidFill>
              <a:latin typeface="Arial Black" panose="020B0A04020102020204" pitchFamily="34" charset="0"/>
            </a:endParaRPr>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3051" y="2560048"/>
            <a:ext cx="4762500" cy="2381250"/>
          </a:xfrm>
          <a:prstGeom prst="rect">
            <a:avLst/>
          </a:prstGeom>
        </p:spPr>
      </p:pic>
    </p:spTree>
    <p:extLst>
      <p:ext uri="{BB962C8B-B14F-4D97-AF65-F5344CB8AC3E}">
        <p14:creationId xmlns:p14="http://schemas.microsoft.com/office/powerpoint/2010/main" val="169731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3143" y="1296489"/>
            <a:ext cx="10820400" cy="4024125"/>
          </a:xfrm>
        </p:spPr>
        <p:txBody>
          <a:bodyPr/>
          <a:lstStyle/>
          <a:p>
            <a:pPr marL="0" indent="0">
              <a:buNone/>
            </a:pPr>
            <a:endParaRPr lang="it-IT" dirty="0"/>
          </a:p>
          <a:p>
            <a:endParaRPr lang="it-IT" dirty="0"/>
          </a:p>
        </p:txBody>
      </p:sp>
      <p:sp>
        <p:nvSpPr>
          <p:cNvPr id="2" name="Rettangolo 1"/>
          <p:cNvSpPr/>
          <p:nvPr/>
        </p:nvSpPr>
        <p:spPr>
          <a:xfrm>
            <a:off x="495300" y="936535"/>
            <a:ext cx="11136086" cy="4702826"/>
          </a:xfrm>
          <a:prstGeom prst="rect">
            <a:avLst/>
          </a:prstGeom>
        </p:spPr>
        <p:txBody>
          <a:bodyPr wrap="square">
            <a:spAutoFit/>
          </a:bodyPr>
          <a:lstStyle/>
          <a:p>
            <a:pPr>
              <a:lnSpc>
                <a:spcPct val="120000"/>
              </a:lnSpc>
              <a:spcAft>
                <a:spcPts val="800"/>
              </a:spcAft>
            </a:pPr>
            <a:r>
              <a:rPr lang="it-IT" i="1" dirty="0">
                <a:latin typeface="Verdana" panose="020B0604030504040204" pitchFamily="34" charset="0"/>
                <a:ea typeface="Verdana" panose="020B0604030504040204" pitchFamily="34" charset="0"/>
                <a:cs typeface="Verdana" panose="020B0604030504040204" pitchFamily="34" charset="0"/>
              </a:rPr>
              <a:t>Gli esami dal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Grade 4 al Grade 6 (</a:t>
            </a:r>
            <a:r>
              <a:rPr lang="it-IT" b="1" i="1" dirty="0" err="1">
                <a:solidFill>
                  <a:srgbClr val="FFFF00"/>
                </a:solidFill>
                <a:latin typeface="Verdana" panose="020B0604030504040204" pitchFamily="34" charset="0"/>
                <a:ea typeface="Verdana" panose="020B0604030504040204" pitchFamily="34" charset="0"/>
                <a:cs typeface="Verdana" panose="020B0604030504040204" pitchFamily="34" charset="0"/>
              </a:rPr>
              <a:t>Elementary</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 stage</a:t>
            </a:r>
            <a:r>
              <a:rPr lang="it-IT" i="1" dirty="0">
                <a:latin typeface="Verdana" panose="020B0604030504040204" pitchFamily="34" charset="0"/>
                <a:ea typeface="Verdana" panose="020B0604030504040204" pitchFamily="34" charset="0"/>
                <a:cs typeface="Verdana" panose="020B0604030504040204" pitchFamily="34" charset="0"/>
              </a:rPr>
              <a:t>) si rivolgono a persone con abilità linguistiche che si collocano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tra il livello A2 ed il livello  B1 </a:t>
            </a:r>
            <a:r>
              <a:rPr lang="it-IT" i="1" dirty="0">
                <a:latin typeface="Verdana" panose="020B0604030504040204" pitchFamily="34" charset="0"/>
                <a:ea typeface="Verdana" panose="020B0604030504040204" pitchFamily="34" charset="0"/>
                <a:cs typeface="Verdana" panose="020B0604030504040204" pitchFamily="34" charset="0"/>
              </a:rPr>
              <a:t>del QCER e mirano a incoraggiare e far acquisire sicurezza nella comunicazione in lingua inglese</a:t>
            </a:r>
            <a:r>
              <a:rPr lang="it-IT" i="1" dirty="0" smtClean="0">
                <a:latin typeface="Verdana" panose="020B0604030504040204" pitchFamily="34" charset="0"/>
                <a:ea typeface="Verdana" panose="020B0604030504040204" pitchFamily="34" charset="0"/>
                <a:cs typeface="Verdana" panose="020B0604030504040204" pitchFamily="34" charset="0"/>
              </a:rPr>
              <a:t>.</a:t>
            </a:r>
          </a:p>
          <a:p>
            <a:pPr>
              <a:lnSpc>
                <a:spcPct val="120000"/>
              </a:lnSpc>
              <a:spcAft>
                <a:spcPts val="800"/>
              </a:spcAft>
            </a:pPr>
            <a:endParaRPr lang="it-IT" i="1" dirty="0" smtClean="0">
              <a:latin typeface="Arial" panose="020B0604020202020204" pitchFamily="34" charset="0"/>
              <a:ea typeface="Times New Roman" panose="02020603050405020304" pitchFamily="18" charset="0"/>
              <a:cs typeface="Arial" panose="020B0604020202020204" pitchFamily="34" charset="0"/>
            </a:endParaRPr>
          </a:p>
          <a:p>
            <a:pPr>
              <a:lnSpc>
                <a:spcPct val="120000"/>
              </a:lnSpc>
              <a:spcAft>
                <a:spcPts val="800"/>
              </a:spcAft>
            </a:pPr>
            <a:r>
              <a:rPr lang="it-IT" sz="2800" dirty="0" smtClean="0">
                <a:solidFill>
                  <a:schemeClr val="accent1">
                    <a:lumMod val="60000"/>
                    <a:lumOff val="40000"/>
                  </a:schemeClr>
                </a:solidFill>
                <a:effectLst/>
                <a:latin typeface="Arial Black" panose="020B0A04020102020204" pitchFamily="34" charset="0"/>
                <a:ea typeface="Calibri" panose="020F0502020204030204" pitchFamily="34" charset="0"/>
                <a:cs typeface="Arial" panose="020B0604020202020204" pitchFamily="34" charset="0"/>
              </a:rPr>
              <a:t>STRUTTURA DELL’ESAME GESE GRADE 4-6</a:t>
            </a:r>
          </a:p>
          <a:p>
            <a:r>
              <a:rPr lang="it-IT" i="1" dirty="0" smtClean="0">
                <a:latin typeface="Verdana" panose="020B0604030504040204" pitchFamily="34" charset="0"/>
                <a:ea typeface="Verdana" panose="020B0604030504040204" pitchFamily="34" charset="0"/>
                <a:cs typeface="Verdana" panose="020B0604030504040204" pitchFamily="34" charset="0"/>
              </a:rPr>
              <a:t>L'esame </a:t>
            </a:r>
            <a:r>
              <a:rPr lang="it-IT" i="1" dirty="0">
                <a:latin typeface="Verdana" panose="020B0604030504040204" pitchFamily="34" charset="0"/>
                <a:ea typeface="Verdana" panose="020B0604030504040204" pitchFamily="34" charset="0"/>
                <a:cs typeface="Verdana" panose="020B0604030504040204" pitchFamily="34" charset="0"/>
              </a:rPr>
              <a:t>ha una durata di 10 minuti </a:t>
            </a:r>
          </a:p>
          <a:p>
            <a:r>
              <a:rPr lang="it-IT" i="1" dirty="0" smtClean="0">
                <a:latin typeface="Verdana" panose="020B0604030504040204" pitchFamily="34" charset="0"/>
                <a:ea typeface="Verdana" panose="020B0604030504040204" pitchFamily="34" charset="0"/>
                <a:cs typeface="Verdana" panose="020B0604030504040204" pitchFamily="34" charset="0"/>
              </a:rPr>
              <a:t>Comprende: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saluti iniziali</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discussione </a:t>
            </a:r>
            <a:r>
              <a:rPr lang="it-IT" i="1" dirty="0">
                <a:latin typeface="Verdana" panose="020B0604030504040204" pitchFamily="34" charset="0"/>
                <a:ea typeface="Verdana" panose="020B0604030504040204" pitchFamily="34" charset="0"/>
                <a:cs typeface="Verdana" panose="020B0604030504040204" pitchFamily="34" charset="0"/>
              </a:rPr>
              <a:t>di un argomento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topic</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preparato dal </a:t>
            </a:r>
            <a:r>
              <a:rPr lang="it-IT" i="1" dirty="0" smtClean="0">
                <a:latin typeface="Verdana" panose="020B0604030504040204" pitchFamily="34" charset="0"/>
                <a:ea typeface="Verdana" panose="020B0604030504040204" pitchFamily="34" charset="0"/>
                <a:cs typeface="Verdana" panose="020B0604030504040204" pitchFamily="34" charset="0"/>
              </a:rPr>
              <a:t>candidato</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scambio </a:t>
            </a:r>
            <a:r>
              <a:rPr lang="it-IT" i="1" dirty="0">
                <a:latin typeface="Verdana" panose="020B0604030504040204" pitchFamily="34" charset="0"/>
                <a:ea typeface="Verdana" panose="020B0604030504040204" pitchFamily="34" charset="0"/>
                <a:cs typeface="Verdana" panose="020B0604030504040204" pitchFamily="34" charset="0"/>
              </a:rPr>
              <a:t>di idee e opinioni su due aree di conversazione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subject</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areas</a:t>
            </a:r>
            <a:r>
              <a:rPr lang="it-IT"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scelte </a:t>
            </a:r>
            <a:r>
              <a:rPr lang="it-IT" i="1" dirty="0" smtClean="0">
                <a:latin typeface="Verdana" panose="020B0604030504040204" pitchFamily="34" charset="0"/>
                <a:ea typeface="Verdana" panose="020B0604030504040204" pitchFamily="34" charset="0"/>
                <a:cs typeface="Verdana" panose="020B0604030504040204" pitchFamily="34" charset="0"/>
              </a:rPr>
              <a:t>    dall'esaminatore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termine </a:t>
            </a:r>
            <a:r>
              <a:rPr lang="it-IT" i="1" dirty="0">
                <a:latin typeface="Verdana" panose="020B0604030504040204" pitchFamily="34" charset="0"/>
                <a:ea typeface="Verdana" panose="020B0604030504040204" pitchFamily="34" charset="0"/>
                <a:cs typeface="Verdana" panose="020B0604030504040204" pitchFamily="34" charset="0"/>
              </a:rPr>
              <a:t>della conversazione e saluti </a:t>
            </a:r>
            <a:r>
              <a:rPr lang="it-IT" i="1" dirty="0" smtClean="0">
                <a:latin typeface="Verdana" panose="020B0604030504040204" pitchFamily="34" charset="0"/>
                <a:ea typeface="Verdana" panose="020B0604030504040204" pitchFamily="34" charset="0"/>
                <a:cs typeface="Verdana" panose="020B0604030504040204" pitchFamily="34" charset="0"/>
              </a:rPr>
              <a:t>finali</a:t>
            </a:r>
            <a:endParaRPr lang="it-IT" i="1"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800"/>
              </a:spcAft>
            </a:pPr>
            <a:endParaRPr lang="it-IT" sz="28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4152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653143" y="1296489"/>
            <a:ext cx="10820400" cy="4024125"/>
          </a:xfrm>
        </p:spPr>
        <p:txBody>
          <a:bodyPr/>
          <a:lstStyle/>
          <a:p>
            <a:pPr marL="0" indent="0">
              <a:buNone/>
            </a:pPr>
            <a:endParaRPr lang="it-IT" dirty="0"/>
          </a:p>
          <a:p>
            <a:endParaRPr lang="it-IT" dirty="0"/>
          </a:p>
        </p:txBody>
      </p:sp>
      <p:sp>
        <p:nvSpPr>
          <p:cNvPr id="2" name="Rettangolo 1"/>
          <p:cNvSpPr/>
          <p:nvPr/>
        </p:nvSpPr>
        <p:spPr>
          <a:xfrm>
            <a:off x="636815" y="1126645"/>
            <a:ext cx="11250386" cy="4979825"/>
          </a:xfrm>
          <a:prstGeom prst="rect">
            <a:avLst/>
          </a:prstGeom>
        </p:spPr>
        <p:txBody>
          <a:bodyPr wrap="square">
            <a:spAutoFit/>
          </a:bodyPr>
          <a:lstStyle/>
          <a:p>
            <a:pPr>
              <a:lnSpc>
                <a:spcPct val="120000"/>
              </a:lnSpc>
              <a:spcAft>
                <a:spcPts val="800"/>
              </a:spcAft>
            </a:pPr>
            <a:r>
              <a:rPr lang="it-IT" i="1" dirty="0">
                <a:latin typeface="Verdana" panose="020B0604030504040204" pitchFamily="34" charset="0"/>
                <a:ea typeface="Verdana" panose="020B0604030504040204" pitchFamily="34" charset="0"/>
                <a:cs typeface="Verdana" panose="020B0604030504040204" pitchFamily="34" charset="0"/>
              </a:rPr>
              <a:t>Gli esami dal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Grade 7 al Grade 9 (Intermediate stage</a:t>
            </a:r>
            <a:r>
              <a:rPr lang="it-IT" i="1" dirty="0">
                <a:latin typeface="Verdana" panose="020B0604030504040204" pitchFamily="34" charset="0"/>
                <a:ea typeface="Verdana" panose="020B0604030504040204" pitchFamily="34" charset="0"/>
                <a:cs typeface="Verdana" panose="020B0604030504040204" pitchFamily="34" charset="0"/>
              </a:rPr>
              <a:t>) si rivolgono a persone con abilità linguistiche che si collocano al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livello B2</a:t>
            </a:r>
            <a:r>
              <a:rPr lang="it-IT" i="1" dirty="0">
                <a:latin typeface="Verdana" panose="020B0604030504040204" pitchFamily="34" charset="0"/>
                <a:ea typeface="Verdana" panose="020B0604030504040204" pitchFamily="34" charset="0"/>
                <a:cs typeface="Verdana" panose="020B0604030504040204" pitchFamily="34" charset="0"/>
              </a:rPr>
              <a:t> del QCER e mirano ad incoraggiare il candidato a prendere attivamente parte a una conversazione ed a mantenerla e svilupparla</a:t>
            </a:r>
            <a:r>
              <a:rPr lang="it-IT" i="1" dirty="0" smtClean="0">
                <a:latin typeface="Verdana" panose="020B0604030504040204" pitchFamily="34" charset="0"/>
                <a:ea typeface="Verdana" panose="020B0604030504040204" pitchFamily="34" charset="0"/>
                <a:cs typeface="Verdana" panose="020B0604030504040204" pitchFamily="34" charset="0"/>
              </a:rPr>
              <a:t>.</a:t>
            </a:r>
          </a:p>
          <a:p>
            <a:pPr>
              <a:lnSpc>
                <a:spcPct val="120000"/>
              </a:lnSpc>
              <a:spcAft>
                <a:spcPts val="800"/>
              </a:spcAft>
            </a:pPr>
            <a:endParaRPr lang="it-IT" i="1" dirty="0">
              <a:latin typeface="Arial" panose="020B0604020202020204" pitchFamily="34" charset="0"/>
              <a:cs typeface="Arial" panose="020B0604020202020204" pitchFamily="34" charset="0"/>
            </a:endParaRPr>
          </a:p>
          <a:p>
            <a:pPr>
              <a:lnSpc>
                <a:spcPct val="120000"/>
              </a:lnSpc>
              <a:spcAft>
                <a:spcPts val="800"/>
              </a:spcAft>
            </a:pPr>
            <a:r>
              <a:rPr lang="it-IT" sz="2800" b="1" dirty="0" smtClean="0">
                <a:solidFill>
                  <a:schemeClr val="accent1">
                    <a:lumMod val="60000"/>
                    <a:lumOff val="40000"/>
                  </a:schemeClr>
                </a:solidFill>
                <a:effectLst/>
                <a:latin typeface="Arial Black" panose="020B0A04020102020204" pitchFamily="34" charset="0"/>
                <a:ea typeface="Calibri" panose="020F0502020204030204" pitchFamily="34" charset="0"/>
                <a:cs typeface="Arial" panose="020B0604020202020204" pitchFamily="34" charset="0"/>
              </a:rPr>
              <a:t>STRUTTURA DELL’</a:t>
            </a:r>
            <a:r>
              <a:rPr lang="it-IT" sz="2800" dirty="0" smtClean="0">
                <a:solidFill>
                  <a:schemeClr val="accent1">
                    <a:lumMod val="60000"/>
                    <a:lumOff val="40000"/>
                  </a:schemeClr>
                </a:solidFill>
                <a:effectLst/>
                <a:latin typeface="Arial Black" panose="020B0A04020102020204" pitchFamily="34" charset="0"/>
                <a:ea typeface="Calibri" panose="020F0502020204030204" pitchFamily="34" charset="0"/>
                <a:cs typeface="Arial" panose="020B0604020202020204" pitchFamily="34" charset="0"/>
              </a:rPr>
              <a:t>ESAME GESE GRADE 7-9</a:t>
            </a:r>
          </a:p>
          <a:p>
            <a:r>
              <a:rPr lang="it-IT" i="1" dirty="0" smtClean="0">
                <a:latin typeface="Verdana" panose="020B0604030504040204" pitchFamily="34" charset="0"/>
                <a:ea typeface="Verdana" panose="020B0604030504040204" pitchFamily="34" charset="0"/>
                <a:cs typeface="Verdana" panose="020B0604030504040204" pitchFamily="34" charset="0"/>
              </a:rPr>
              <a:t>L'esame </a:t>
            </a:r>
            <a:r>
              <a:rPr lang="it-IT" i="1" dirty="0">
                <a:latin typeface="Verdana" panose="020B0604030504040204" pitchFamily="34" charset="0"/>
                <a:ea typeface="Verdana" panose="020B0604030504040204" pitchFamily="34" charset="0"/>
                <a:cs typeface="Verdana" panose="020B0604030504040204" pitchFamily="34" charset="0"/>
              </a:rPr>
              <a:t>ha una durata di </a:t>
            </a:r>
            <a:r>
              <a:rPr lang="it-IT" i="1" dirty="0" smtClean="0">
                <a:latin typeface="Verdana" panose="020B0604030504040204" pitchFamily="34" charset="0"/>
                <a:ea typeface="Verdana" panose="020B0604030504040204" pitchFamily="34" charset="0"/>
                <a:cs typeface="Verdana" panose="020B0604030504040204" pitchFamily="34" charset="0"/>
              </a:rPr>
              <a:t>15 minuti </a:t>
            </a:r>
            <a:endParaRPr lang="it-IT" i="1" dirty="0">
              <a:latin typeface="Verdana" panose="020B0604030504040204" pitchFamily="34" charset="0"/>
              <a:ea typeface="Verdana" panose="020B0604030504040204" pitchFamily="34" charset="0"/>
              <a:cs typeface="Verdana" panose="020B0604030504040204" pitchFamily="34" charset="0"/>
            </a:endParaRPr>
          </a:p>
          <a:p>
            <a:r>
              <a:rPr lang="it-IT" i="1" dirty="0" smtClean="0">
                <a:latin typeface="Verdana" panose="020B0604030504040204" pitchFamily="34" charset="0"/>
                <a:ea typeface="Verdana" panose="020B0604030504040204" pitchFamily="34" charset="0"/>
                <a:cs typeface="Verdana" panose="020B0604030504040204" pitchFamily="34" charset="0"/>
              </a:rPr>
              <a:t>Comprende: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saluti iniziali</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discussione </a:t>
            </a:r>
            <a:r>
              <a:rPr lang="it-IT" i="1" dirty="0">
                <a:latin typeface="Verdana" panose="020B0604030504040204" pitchFamily="34" charset="0"/>
                <a:ea typeface="Verdana" panose="020B0604030504040204" pitchFamily="34" charset="0"/>
                <a:cs typeface="Verdana" panose="020B0604030504040204" pitchFamily="34" charset="0"/>
              </a:rPr>
              <a:t>di un argomento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topic</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preparato dal </a:t>
            </a:r>
            <a:r>
              <a:rPr lang="it-IT" i="1" dirty="0" smtClean="0">
                <a:latin typeface="Verdana" panose="020B0604030504040204" pitchFamily="34" charset="0"/>
                <a:ea typeface="Verdana" panose="020B0604030504040204" pitchFamily="34" charset="0"/>
                <a:cs typeface="Verdana" panose="020B0604030504040204" pitchFamily="34" charset="0"/>
              </a:rPr>
              <a:t>candidato</a:t>
            </a:r>
          </a:p>
          <a:p>
            <a:pPr lvl="0"/>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err="1" smtClean="0">
                <a:latin typeface="Verdana" panose="020B0604030504040204" pitchFamily="34" charset="0"/>
                <a:ea typeface="Verdana" panose="020B0604030504040204" pitchFamily="34" charset="0"/>
                <a:cs typeface="Verdana" panose="020B0604030504040204" pitchFamily="34" charset="0"/>
              </a:rPr>
              <a:t>interactive</a:t>
            </a:r>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task; interazione spontanea e collaborativa tra candidato ed </a:t>
            </a:r>
            <a:r>
              <a:rPr lang="it-IT" i="1" dirty="0" smtClean="0">
                <a:latin typeface="Verdana" panose="020B0604030504040204" pitchFamily="34" charset="0"/>
                <a:ea typeface="Verdana" panose="020B0604030504040204" pitchFamily="34" charset="0"/>
                <a:cs typeface="Verdana" panose="020B0604030504040204" pitchFamily="34" charset="0"/>
              </a:rPr>
              <a:t>esaminatore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scambio </a:t>
            </a:r>
            <a:r>
              <a:rPr lang="it-IT" i="1" dirty="0">
                <a:latin typeface="Verdana" panose="020B0604030504040204" pitchFamily="34" charset="0"/>
                <a:ea typeface="Verdana" panose="020B0604030504040204" pitchFamily="34" charset="0"/>
                <a:cs typeface="Verdana" panose="020B0604030504040204" pitchFamily="34" charset="0"/>
              </a:rPr>
              <a:t>di idee e opinioni su due aree di conversazione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subject</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areas</a:t>
            </a:r>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scelte </a:t>
            </a:r>
            <a:r>
              <a:rPr lang="it-IT" i="1" dirty="0" smtClean="0">
                <a:latin typeface="Verdana" panose="020B0604030504040204" pitchFamily="34" charset="0"/>
                <a:ea typeface="Verdana" panose="020B0604030504040204" pitchFamily="34" charset="0"/>
                <a:cs typeface="Verdana" panose="020B0604030504040204" pitchFamily="34" charset="0"/>
              </a:rPr>
              <a:t>dall'esaminatore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termine </a:t>
            </a:r>
            <a:r>
              <a:rPr lang="it-IT" i="1" dirty="0">
                <a:latin typeface="Verdana" panose="020B0604030504040204" pitchFamily="34" charset="0"/>
                <a:ea typeface="Verdana" panose="020B0604030504040204" pitchFamily="34" charset="0"/>
                <a:cs typeface="Verdana" panose="020B0604030504040204" pitchFamily="34" charset="0"/>
              </a:rPr>
              <a:t>della conversazione e saluti finali.</a:t>
            </a:r>
          </a:p>
          <a:p>
            <a:pPr>
              <a:lnSpc>
                <a:spcPct val="120000"/>
              </a:lnSpc>
              <a:spcAft>
                <a:spcPts val="800"/>
              </a:spcAft>
            </a:pPr>
            <a:endParaRPr lang="it-IT" sz="2800" i="1"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0366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87830" y="1296489"/>
            <a:ext cx="11604170" cy="4024125"/>
          </a:xfrm>
        </p:spPr>
        <p:txBody>
          <a:bodyPr/>
          <a:lstStyle/>
          <a:p>
            <a:pPr marL="0" indent="0">
              <a:buNone/>
            </a:pPr>
            <a:endParaRPr lang="it-IT" dirty="0"/>
          </a:p>
          <a:p>
            <a:endParaRPr lang="it-IT" dirty="0"/>
          </a:p>
        </p:txBody>
      </p:sp>
      <p:sp>
        <p:nvSpPr>
          <p:cNvPr id="2" name="Rettangolo 1"/>
          <p:cNvSpPr/>
          <p:nvPr/>
        </p:nvSpPr>
        <p:spPr>
          <a:xfrm>
            <a:off x="457199" y="348706"/>
            <a:ext cx="11413672" cy="6438686"/>
          </a:xfrm>
          <a:prstGeom prst="rect">
            <a:avLst/>
          </a:prstGeom>
        </p:spPr>
        <p:txBody>
          <a:bodyPr wrap="square">
            <a:spAutoFit/>
          </a:bodyPr>
          <a:lstStyle/>
          <a:p>
            <a:pPr>
              <a:lnSpc>
                <a:spcPct val="120000"/>
              </a:lnSpc>
              <a:spcAft>
                <a:spcPts val="800"/>
              </a:spcAft>
            </a:pPr>
            <a:r>
              <a:rPr lang="it-IT" i="1" dirty="0">
                <a:latin typeface="Verdana" panose="020B0604030504040204" pitchFamily="34" charset="0"/>
                <a:ea typeface="Verdana" panose="020B0604030504040204" pitchFamily="34" charset="0"/>
                <a:cs typeface="Verdana" panose="020B0604030504040204" pitchFamily="34" charset="0"/>
              </a:rPr>
              <a:t>Gli esami dal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Grade </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10 al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Grade </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12 </a:t>
            </a:r>
            <a:r>
              <a:rPr lang="it-IT"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Advanced stage</a:t>
            </a:r>
            <a:r>
              <a:rPr lang="it-IT" b="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si rivolgono a persone con abilità linguistiche che si collocano </a:t>
            </a:r>
            <a:r>
              <a:rPr lang="it-IT" b="1" i="1" dirty="0">
                <a:solidFill>
                  <a:srgbClr val="FFFF00"/>
                </a:solidFill>
                <a:latin typeface="Verdana" panose="020B0604030504040204" pitchFamily="34" charset="0"/>
                <a:ea typeface="Verdana" panose="020B0604030504040204" pitchFamily="34" charset="0"/>
                <a:cs typeface="Verdana" panose="020B0604030504040204" pitchFamily="34" charset="0"/>
              </a:rPr>
              <a:t>tra il livello C1 ed il livello C2 </a:t>
            </a:r>
            <a:r>
              <a:rPr lang="it-IT" i="1" dirty="0">
                <a:latin typeface="Verdana" panose="020B0604030504040204" pitchFamily="34" charset="0"/>
                <a:ea typeface="Verdana" panose="020B0604030504040204" pitchFamily="34" charset="0"/>
                <a:cs typeface="Verdana" panose="020B0604030504040204" pitchFamily="34" charset="0"/>
              </a:rPr>
              <a:t>del QCER. A questo livello, si prevede che il candidato sia in grado di comprendere pienamente quanto detto dall'esaminatore e di dimostrare un uso corretto di un'ampia varietà di linguaggio complesso. Il candidato deve sapersi esprimere in modo spontaneo e scorrevole e saper mantenere e sviluppare la discussione in modo indipendente</a:t>
            </a:r>
            <a:r>
              <a:rPr lang="it-IT" i="1" dirty="0" smtClean="0">
                <a:latin typeface="Verdana" panose="020B0604030504040204" pitchFamily="34" charset="0"/>
                <a:ea typeface="Verdana" panose="020B0604030504040204" pitchFamily="34" charset="0"/>
                <a:cs typeface="Verdana" panose="020B0604030504040204" pitchFamily="34" charset="0"/>
              </a:rPr>
              <a:t>.</a:t>
            </a:r>
          </a:p>
          <a:p>
            <a:pPr>
              <a:lnSpc>
                <a:spcPct val="120000"/>
              </a:lnSpc>
              <a:spcAft>
                <a:spcPts val="800"/>
              </a:spcAft>
            </a:pPr>
            <a:endParaRPr lang="it-IT" sz="2800" i="1" dirty="0">
              <a:latin typeface="Arial" panose="020B0604020202020204" pitchFamily="34" charset="0"/>
              <a:cs typeface="Arial" panose="020B0604020202020204" pitchFamily="34" charset="0"/>
            </a:endParaRPr>
          </a:p>
          <a:p>
            <a:pPr>
              <a:lnSpc>
                <a:spcPct val="120000"/>
              </a:lnSpc>
              <a:spcAft>
                <a:spcPts val="800"/>
              </a:spcAft>
            </a:pPr>
            <a:r>
              <a:rPr lang="it-IT" sz="2800" dirty="0" smtClean="0">
                <a:solidFill>
                  <a:schemeClr val="accent1">
                    <a:lumMod val="60000"/>
                    <a:lumOff val="40000"/>
                  </a:schemeClr>
                </a:solidFill>
                <a:effectLst/>
                <a:latin typeface="Arial Black" panose="020B0A04020102020204" pitchFamily="34" charset="0"/>
                <a:ea typeface="Calibri" panose="020F0502020204030204" pitchFamily="34" charset="0"/>
                <a:cs typeface="Arial" panose="020B0604020202020204" pitchFamily="34" charset="0"/>
              </a:rPr>
              <a:t>STRUTTURA DELL’ESAME GESE GRADE 10-12</a:t>
            </a:r>
          </a:p>
          <a:p>
            <a:r>
              <a:rPr lang="it-IT" i="1" dirty="0" smtClean="0">
                <a:latin typeface="Verdana" panose="020B0604030504040204" pitchFamily="34" charset="0"/>
                <a:ea typeface="Verdana" panose="020B0604030504040204" pitchFamily="34" charset="0"/>
                <a:cs typeface="Verdana" panose="020B0604030504040204" pitchFamily="34" charset="0"/>
              </a:rPr>
              <a:t>L'esame </a:t>
            </a:r>
            <a:r>
              <a:rPr lang="it-IT" i="1" dirty="0">
                <a:latin typeface="Verdana" panose="020B0604030504040204" pitchFamily="34" charset="0"/>
                <a:ea typeface="Verdana" panose="020B0604030504040204" pitchFamily="34" charset="0"/>
                <a:cs typeface="Verdana" panose="020B0604030504040204" pitchFamily="34" charset="0"/>
              </a:rPr>
              <a:t>ha una durata di </a:t>
            </a:r>
            <a:r>
              <a:rPr lang="it-IT" i="1" dirty="0" smtClean="0">
                <a:latin typeface="Verdana" panose="020B0604030504040204" pitchFamily="34" charset="0"/>
                <a:ea typeface="Verdana" panose="020B0604030504040204" pitchFamily="34" charset="0"/>
                <a:cs typeface="Verdana" panose="020B0604030504040204" pitchFamily="34" charset="0"/>
              </a:rPr>
              <a:t>25 minuti </a:t>
            </a:r>
            <a:endParaRPr lang="it-IT" i="1" dirty="0">
              <a:latin typeface="Verdana" panose="020B0604030504040204" pitchFamily="34" charset="0"/>
              <a:ea typeface="Verdana" panose="020B0604030504040204" pitchFamily="34" charset="0"/>
              <a:cs typeface="Verdana" panose="020B0604030504040204" pitchFamily="34" charset="0"/>
            </a:endParaRPr>
          </a:p>
          <a:p>
            <a:r>
              <a:rPr lang="it-IT" i="1" dirty="0" smtClean="0">
                <a:latin typeface="Verdana" panose="020B0604030504040204" pitchFamily="34" charset="0"/>
                <a:ea typeface="Verdana" panose="020B0604030504040204" pitchFamily="34" charset="0"/>
                <a:cs typeface="Verdana" panose="020B0604030504040204" pitchFamily="34" charset="0"/>
              </a:rPr>
              <a:t>Comprende: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saluti iniziali</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presentazione </a:t>
            </a:r>
            <a:r>
              <a:rPr lang="it-IT" i="1" dirty="0">
                <a:latin typeface="Verdana" panose="020B0604030504040204" pitchFamily="34" charset="0"/>
                <a:ea typeface="Verdana" panose="020B0604030504040204" pitchFamily="34" charset="0"/>
                <a:cs typeface="Verdana" panose="020B0604030504040204" pitchFamily="34" charset="0"/>
              </a:rPr>
              <a:t>formale di un argomento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topic</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presentation</a:t>
            </a:r>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preparato dal </a:t>
            </a:r>
            <a:r>
              <a:rPr lang="it-IT" i="1" dirty="0" smtClean="0">
                <a:latin typeface="Verdana" panose="020B0604030504040204" pitchFamily="34" charset="0"/>
                <a:ea typeface="Verdana" panose="020B0604030504040204" pitchFamily="34" charset="0"/>
                <a:cs typeface="Verdana" panose="020B0604030504040204" pitchFamily="34" charset="0"/>
              </a:rPr>
              <a:t>candidato</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discussione </a:t>
            </a:r>
            <a:r>
              <a:rPr lang="it-IT" i="1" dirty="0">
                <a:latin typeface="Verdana" panose="020B0604030504040204" pitchFamily="34" charset="0"/>
                <a:ea typeface="Verdana" panose="020B0604030504040204" pitchFamily="34" charset="0"/>
                <a:cs typeface="Verdana" panose="020B0604030504040204" pitchFamily="34" charset="0"/>
              </a:rPr>
              <a:t>ed approfondimenti della presentazione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topic</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discussion</a:t>
            </a:r>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avviata </a:t>
            </a:r>
            <a:r>
              <a:rPr lang="it-IT" i="1" dirty="0" smtClean="0">
                <a:latin typeface="Verdana" panose="020B0604030504040204" pitchFamily="34" charset="0"/>
                <a:ea typeface="Verdana" panose="020B0604030504040204" pitchFamily="34" charset="0"/>
                <a:cs typeface="Verdana" panose="020B0604030504040204" pitchFamily="34" charset="0"/>
              </a:rPr>
              <a:t>dall'esaminatore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err="1" smtClean="0">
                <a:latin typeface="Verdana" panose="020B0604030504040204" pitchFamily="34" charset="0"/>
                <a:ea typeface="Verdana" panose="020B0604030504040204" pitchFamily="34" charset="0"/>
                <a:cs typeface="Verdana" panose="020B0604030504040204" pitchFamily="34" charset="0"/>
              </a:rPr>
              <a:t>interactive</a:t>
            </a:r>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task; interazione spontanea e collaborativa tra candidato ed </a:t>
            </a:r>
            <a:r>
              <a:rPr lang="it-IT" i="1" dirty="0" smtClean="0">
                <a:latin typeface="Verdana" panose="020B0604030504040204" pitchFamily="34" charset="0"/>
                <a:ea typeface="Verdana" panose="020B0604030504040204" pitchFamily="34" charset="0"/>
                <a:cs typeface="Verdana" panose="020B0604030504040204" pitchFamily="34" charset="0"/>
              </a:rPr>
              <a:t>esaminatore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err="1" smtClean="0">
                <a:latin typeface="Verdana" panose="020B0604030504040204" pitchFamily="34" charset="0"/>
                <a:ea typeface="Verdana" panose="020B0604030504040204" pitchFamily="34" charset="0"/>
                <a:cs typeface="Verdana" panose="020B0604030504040204" pitchFamily="34" charset="0"/>
              </a:rPr>
              <a:t>listening</a:t>
            </a:r>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task; ascolto di 3 brani letti dall’esaminatore con 2 diversi task di </a:t>
            </a:r>
            <a:r>
              <a:rPr lang="it-IT" i="1" dirty="0" smtClean="0">
                <a:latin typeface="Verdana" panose="020B0604030504040204" pitchFamily="34" charset="0"/>
                <a:ea typeface="Verdana" panose="020B0604030504040204" pitchFamily="34" charset="0"/>
                <a:cs typeface="Verdana" panose="020B0604030504040204" pitchFamily="34" charset="0"/>
              </a:rPr>
              <a:t>comprensione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scambio </a:t>
            </a:r>
            <a:r>
              <a:rPr lang="it-IT" i="1" dirty="0">
                <a:latin typeface="Verdana" panose="020B0604030504040204" pitchFamily="34" charset="0"/>
                <a:ea typeface="Verdana" panose="020B0604030504040204" pitchFamily="34" charset="0"/>
                <a:cs typeface="Verdana" panose="020B0604030504040204" pitchFamily="34" charset="0"/>
              </a:rPr>
              <a:t>di idee e opinioni su due aree di conversazione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subject</a:t>
            </a:r>
            <a:r>
              <a:rPr lang="it-IT"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it-IT"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areas</a:t>
            </a:r>
            <a:r>
              <a:rPr lang="it-IT" i="1" dirty="0" smtClean="0">
                <a:latin typeface="Verdana" panose="020B0604030504040204" pitchFamily="34" charset="0"/>
                <a:ea typeface="Verdana" panose="020B0604030504040204" pitchFamily="34" charset="0"/>
                <a:cs typeface="Verdana" panose="020B0604030504040204" pitchFamily="34" charset="0"/>
              </a:rPr>
              <a:t> </a:t>
            </a:r>
            <a:r>
              <a:rPr lang="it-IT" i="1" dirty="0">
                <a:latin typeface="Verdana" panose="020B0604030504040204" pitchFamily="34" charset="0"/>
                <a:ea typeface="Verdana" panose="020B0604030504040204" pitchFamily="34" charset="0"/>
                <a:cs typeface="Verdana" panose="020B0604030504040204" pitchFamily="34" charset="0"/>
              </a:rPr>
              <a:t>scelte </a:t>
            </a:r>
            <a:r>
              <a:rPr lang="it-IT" i="1" dirty="0" smtClean="0">
                <a:latin typeface="Verdana" panose="020B0604030504040204" pitchFamily="34" charset="0"/>
                <a:ea typeface="Verdana" panose="020B0604030504040204" pitchFamily="34" charset="0"/>
                <a:cs typeface="Verdana" panose="020B0604030504040204" pitchFamily="34" charset="0"/>
              </a:rPr>
              <a:t>dall'esaminatore</a:t>
            </a:r>
            <a:endParaRPr lang="it-IT" i="1" dirty="0">
              <a:latin typeface="Verdana" panose="020B0604030504040204" pitchFamily="34" charset="0"/>
              <a:ea typeface="Verdana" panose="020B0604030504040204" pitchFamily="34" charset="0"/>
              <a:cs typeface="Verdana" panose="020B0604030504040204" pitchFamily="34" charset="0"/>
            </a:endParaRPr>
          </a:p>
          <a:p>
            <a:pPr lvl="0"/>
            <a:r>
              <a:rPr lang="it-IT" i="1" dirty="0" smtClean="0">
                <a:latin typeface="Verdana" panose="020B0604030504040204" pitchFamily="34" charset="0"/>
                <a:ea typeface="Verdana" panose="020B0604030504040204" pitchFamily="34" charset="0"/>
                <a:cs typeface="Verdana" panose="020B0604030504040204" pitchFamily="34" charset="0"/>
              </a:rPr>
              <a:t>- termine </a:t>
            </a:r>
            <a:r>
              <a:rPr lang="it-IT" i="1" dirty="0">
                <a:latin typeface="Verdana" panose="020B0604030504040204" pitchFamily="34" charset="0"/>
                <a:ea typeface="Verdana" panose="020B0604030504040204" pitchFamily="34" charset="0"/>
                <a:cs typeface="Verdana" panose="020B0604030504040204" pitchFamily="34" charset="0"/>
              </a:rPr>
              <a:t>della conversazione e saluti </a:t>
            </a:r>
            <a:r>
              <a:rPr lang="it-IT" i="1" dirty="0" smtClean="0">
                <a:latin typeface="Verdana" panose="020B0604030504040204" pitchFamily="34" charset="0"/>
                <a:ea typeface="Verdana" panose="020B0604030504040204" pitchFamily="34" charset="0"/>
                <a:cs typeface="Verdana" panose="020B0604030504040204" pitchFamily="34" charset="0"/>
              </a:rPr>
              <a:t>finali</a:t>
            </a:r>
            <a:endParaRPr lang="it-IT" i="1" dirty="0">
              <a:latin typeface="Verdana" panose="020B0604030504040204" pitchFamily="34" charset="0"/>
              <a:ea typeface="Verdana" panose="020B0604030504040204" pitchFamily="34" charset="0"/>
              <a:cs typeface="Verdana" panose="020B0604030504040204" pitchFamily="34" charset="0"/>
            </a:endParaRPr>
          </a:p>
          <a:p>
            <a:pPr>
              <a:lnSpc>
                <a:spcPct val="120000"/>
              </a:lnSpc>
              <a:spcAft>
                <a:spcPts val="800"/>
              </a:spcAft>
            </a:pPr>
            <a:endParaRPr lang="it-IT" sz="28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15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68460">
              <a:srgbClr val="DADADA"/>
            </a:gs>
            <a:gs pos="67921">
              <a:srgbClr val="D9D9D9"/>
            </a:gs>
            <a:gs pos="66843">
              <a:srgbClr val="D7D7D7"/>
            </a:gs>
            <a:gs pos="64687">
              <a:srgbClr val="D4D4D4"/>
            </a:gs>
            <a:gs pos="60375">
              <a:srgbClr val="CDCDCD"/>
            </a:gs>
            <a:gs pos="51750">
              <a:srgbClr val="BFBFBF"/>
            </a:gs>
            <a:gs pos="100000">
              <a:srgbClr val="A4A4A4"/>
            </a:gs>
            <a:gs pos="100000">
              <a:schemeClr val="tx2">
                <a:lumMod val="50000"/>
              </a:schemeClr>
            </a:gs>
            <a:gs pos="100000">
              <a:schemeClr val="tx2">
                <a:lumMod val="98000"/>
                <a:lumOff val="2000"/>
              </a:schemeClr>
            </a:gs>
            <a:gs pos="69000">
              <a:schemeClr val="bg2">
                <a:lumMod val="20000"/>
                <a:lumOff val="8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4" name="Segnaposto contenuto 3" descr="GES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90357" y="1054345"/>
            <a:ext cx="7460343" cy="4787655"/>
          </a:xfrm>
          <a:prstGeom prst="rect">
            <a:avLst/>
          </a:prstGeom>
          <a:noFill/>
          <a:ln>
            <a:noFill/>
          </a:ln>
        </p:spPr>
      </p:pic>
      <p:sp>
        <p:nvSpPr>
          <p:cNvPr id="7" name="Rettangolo 6"/>
          <p:cNvSpPr/>
          <p:nvPr/>
        </p:nvSpPr>
        <p:spPr>
          <a:xfrm>
            <a:off x="332013" y="244929"/>
            <a:ext cx="4158344" cy="6412012"/>
          </a:xfrm>
          <a:prstGeom prst="rect">
            <a:avLst/>
          </a:prstGeom>
        </p:spPr>
        <p:txBody>
          <a:bodyPr wrap="square">
            <a:spAutoFit/>
          </a:bodyPr>
          <a:lstStyle/>
          <a:p>
            <a:pPr marL="342900" lvl="0" indent="-342900">
              <a:lnSpc>
                <a:spcPct val="120000"/>
              </a:lnSpc>
              <a:spcAft>
                <a:spcPts val="800"/>
              </a:spcAft>
              <a:buSzPts val="1000"/>
              <a:buFont typeface="Symbol" panose="05050102010706020507" pitchFamily="18" charset="2"/>
              <a:buChar char=""/>
              <a:tabLst>
                <a:tab pos="457200" algn="l"/>
              </a:tabLst>
            </a:pPr>
            <a:r>
              <a:rPr lang="it-IT" sz="2000" i="1" dirty="0" err="1" smtClean="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Listening</a:t>
            </a:r>
            <a:r>
              <a:rPr lang="it-IT" sz="2000" i="1" dirty="0" smtClean="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 </a:t>
            </a:r>
            <a:r>
              <a:rPr lang="it-IT" sz="2000" i="1" dirty="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task</a:t>
            </a:r>
            <a:r>
              <a:rPr lang="it-IT" sz="2000" i="1" dirty="0">
                <a:solidFill>
                  <a:schemeClr val="accent2">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it-IT" sz="2000" i="1" dirty="0">
                <a:solidFill>
                  <a:srgbClr val="7030A0"/>
                </a:solidFill>
                <a:latin typeface="Arial" panose="020B0604020202020204" pitchFamily="34" charset="0"/>
                <a:ea typeface="Times New Roman" panose="02020603050405020304" pitchFamily="18" charset="0"/>
                <a:cs typeface="Arial" panose="020B0604020202020204" pitchFamily="34" charset="0"/>
              </a:rPr>
              <a:t>ascolto di 3 brani letti dall’esaminatore con 2 diverse task di comprensione</a:t>
            </a:r>
            <a:endParaRPr lang="it-IT" sz="2000" i="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sz="2000" i="1" dirty="0" err="1">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Topic</a:t>
            </a:r>
            <a:r>
              <a:rPr lang="it-IT" sz="2000" i="1" dirty="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 </a:t>
            </a:r>
            <a:r>
              <a:rPr lang="it-IT" sz="2000" i="1" dirty="0" err="1">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presentation</a:t>
            </a:r>
            <a:r>
              <a:rPr lang="it-IT" sz="2000" i="1" dirty="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 </a:t>
            </a:r>
            <a:r>
              <a:rPr lang="it-IT" sz="2000" i="1" dirty="0">
                <a:solidFill>
                  <a:srgbClr val="7030A0"/>
                </a:solidFill>
                <a:latin typeface="Arial" panose="020B0604020202020204" pitchFamily="34" charset="0"/>
                <a:ea typeface="Times New Roman" panose="02020603050405020304" pitchFamily="18" charset="0"/>
                <a:cs typeface="Arial" panose="020B0604020202020204" pitchFamily="34" charset="0"/>
              </a:rPr>
              <a:t>presentazione formale di un argomento scelto dal candidato</a:t>
            </a:r>
            <a:endParaRPr lang="it-IT" sz="2000" i="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sz="2000" i="1" dirty="0" err="1">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Topic</a:t>
            </a:r>
            <a:r>
              <a:rPr lang="it-IT" sz="2000" i="1" dirty="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 </a:t>
            </a:r>
            <a:r>
              <a:rPr lang="it-IT" sz="2000" i="1" dirty="0" err="1">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discussion</a:t>
            </a:r>
            <a:r>
              <a:rPr lang="it-IT" sz="2000" i="1" dirty="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 </a:t>
            </a:r>
            <a:r>
              <a:rPr lang="it-IT" sz="2000" i="1" dirty="0">
                <a:solidFill>
                  <a:srgbClr val="7030A0"/>
                </a:solidFill>
                <a:latin typeface="Arial" panose="020B0604020202020204" pitchFamily="34" charset="0"/>
                <a:ea typeface="Times New Roman" panose="02020603050405020304" pitchFamily="18" charset="0"/>
                <a:cs typeface="Arial" panose="020B0604020202020204" pitchFamily="34" charset="0"/>
              </a:rPr>
              <a:t>discussione di un argomento scelto dal candidato</a:t>
            </a:r>
            <a:endParaRPr lang="it-IT" sz="2000" i="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sz="2000" i="1" dirty="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Interactive task: </a:t>
            </a:r>
            <a:r>
              <a:rPr lang="it-IT" sz="2000" i="1" dirty="0">
                <a:solidFill>
                  <a:srgbClr val="7030A0"/>
                </a:solidFill>
                <a:latin typeface="Arial" panose="020B0604020202020204" pitchFamily="34" charset="0"/>
                <a:ea typeface="Times New Roman" panose="02020603050405020304" pitchFamily="18" charset="0"/>
                <a:cs typeface="Arial" panose="020B0604020202020204" pitchFamily="34" charset="0"/>
              </a:rPr>
              <a:t>interazione spontanea e collaborativa tra candidato ed esaminatore</a:t>
            </a:r>
            <a:endParaRPr lang="it-IT" sz="2000" i="1"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spcAft>
                <a:spcPts val="800"/>
              </a:spcAft>
              <a:buSzPts val="1000"/>
              <a:buFont typeface="Symbol" panose="05050102010706020507" pitchFamily="18" charset="2"/>
              <a:buChar char=""/>
              <a:tabLst>
                <a:tab pos="457200" algn="l"/>
              </a:tabLst>
            </a:pPr>
            <a:r>
              <a:rPr lang="it-IT" sz="2000" i="1" dirty="0" err="1">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Conversation</a:t>
            </a:r>
            <a:r>
              <a:rPr lang="it-IT" sz="2000" i="1" dirty="0">
                <a:solidFill>
                  <a:schemeClr val="accent2">
                    <a:lumMod val="75000"/>
                  </a:schemeClr>
                </a:solidFill>
                <a:latin typeface="Arial Black" panose="020B0A04020102020204" pitchFamily="34" charset="0"/>
                <a:ea typeface="Times New Roman" panose="02020603050405020304" pitchFamily="18" charset="0"/>
                <a:cs typeface="Arial" panose="020B0604020202020204" pitchFamily="34" charset="0"/>
              </a:rPr>
              <a:t>: </a:t>
            </a:r>
            <a:r>
              <a:rPr lang="it-IT" sz="2000" i="1" dirty="0">
                <a:solidFill>
                  <a:srgbClr val="7030A0"/>
                </a:solidFill>
                <a:latin typeface="Arial" panose="020B0604020202020204" pitchFamily="34" charset="0"/>
                <a:ea typeface="Times New Roman" panose="02020603050405020304" pitchFamily="18" charset="0"/>
                <a:cs typeface="Arial" panose="020B0604020202020204" pitchFamily="34" charset="0"/>
              </a:rPr>
              <a:t>scambio di idee e opinioni su due aree di conversazione scelte dall'esaminatore</a:t>
            </a:r>
            <a:endParaRPr lang="it-IT" sz="2000" i="1"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9169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a di vapore">
  <a:themeElements>
    <a:clrScheme name="Personalizzato 1">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FFF00"/>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TM04033937[[fn=Scia di vapore]]</Template>
  <TotalTime>810</TotalTime>
  <Words>1592</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Arial</vt:lpstr>
      <vt:lpstr>Arial Black</vt:lpstr>
      <vt:lpstr>Calibri</vt:lpstr>
      <vt:lpstr>Century Gothic</vt:lpstr>
      <vt:lpstr>Helvetica</vt:lpstr>
      <vt:lpstr>Symbol</vt:lpstr>
      <vt:lpstr>Times New Roman</vt:lpstr>
      <vt:lpstr>Verdana</vt:lpstr>
      <vt:lpstr>Scia di vapore</vt:lpstr>
      <vt:lpstr>CONOSCERE LA CERTIFICAZIONE TRINITY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CONOSCERE LA CERTIFICAZIONE TRINITY</dc:title>
  <dc:creator>Utente Windows</dc:creator>
  <cp:lastModifiedBy>Utente Windows</cp:lastModifiedBy>
  <cp:revision>71</cp:revision>
  <dcterms:created xsi:type="dcterms:W3CDTF">2016-12-12T11:51:04Z</dcterms:created>
  <dcterms:modified xsi:type="dcterms:W3CDTF">2016-12-16T11:55:53Z</dcterms:modified>
</cp:coreProperties>
</file>